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96" r:id="rId4"/>
    <p:sldId id="305" r:id="rId5"/>
    <p:sldId id="337" r:id="rId6"/>
    <p:sldId id="338" r:id="rId7"/>
    <p:sldId id="306" r:id="rId8"/>
    <p:sldId id="307" r:id="rId9"/>
    <p:sldId id="297" r:id="rId10"/>
    <p:sldId id="308" r:id="rId11"/>
    <p:sldId id="322" r:id="rId12"/>
    <p:sldId id="298" r:id="rId13"/>
    <p:sldId id="299" r:id="rId14"/>
    <p:sldId id="327" r:id="rId15"/>
    <p:sldId id="309" r:id="rId16"/>
    <p:sldId id="310" r:id="rId17"/>
    <p:sldId id="311" r:id="rId18"/>
    <p:sldId id="312" r:id="rId19"/>
    <p:sldId id="300" r:id="rId20"/>
    <p:sldId id="318" r:id="rId21"/>
    <p:sldId id="314" r:id="rId22"/>
    <p:sldId id="315" r:id="rId23"/>
    <p:sldId id="317" r:id="rId24"/>
    <p:sldId id="301" r:id="rId25"/>
    <p:sldId id="287" r:id="rId26"/>
    <p:sldId id="302" r:id="rId27"/>
    <p:sldId id="268" r:id="rId28"/>
    <p:sldId id="269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55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389C-6C2B-43F9-A6EF-373B4ECA3C08}" type="datetimeFigureOut">
              <a:rPr lang="es-ES" smtClean="0"/>
              <a:pPr/>
              <a:t>21/04/2016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FF5D-CA0E-4EC4-B686-496B1618D8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etdoctor.es/articulo/perdida-ser-querid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9394" name="Picture 2" descr="Psic. Cliserio Rojas Santes Depresión y duelo El proceso de duel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9144000" cy="659735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156176" y="5949280"/>
            <a:ext cx="2736304" cy="908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6562" name="Picture 2" descr="Tipos de pérdida &lt;ul&gt;&lt;li&gt;Rol socio familiar. &lt;/li&gt;&lt;/ul&gt;&lt;ul&gt;&lt;li&gt;Económica &lt;/li&gt;&lt;/ul&gt;&lt;ul&gt;&lt;li&gt;Status &lt;/li&gt;&lt;/ul&gt;&lt;ul&gt;&lt;li&gt;Esper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0898" name="Picture 2" descr="Para adaptarse a la pérdida &lt;ul&gt;&lt;li&gt;Tomar en serio las pequeñas pérdidas &lt;/li&gt;&lt;/ul&gt;&lt;ul&gt;&lt;li&gt;Tomarse el tiempo suficiente p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8820472" cy="6525344"/>
          </a:xfrm>
          <a:prstGeom prst="rect">
            <a:avLst/>
          </a:prstGeom>
          <a:noFill/>
        </p:spPr>
      </p:pic>
      <p:pic>
        <p:nvPicPr>
          <p:cNvPr id="64514" name="Picture 2" descr="https://aympsicologia.files.wordpress.com/2015/10/claves-para-manejar-la-pc3a9rdida-de-un-ser-queri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6832" y="0"/>
            <a:ext cx="291683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Hay un debate acerca de lo que constituye un duelo normal y si esto es distinto o no de una depresión. </a:t>
            </a:r>
          </a:p>
          <a:p>
            <a:r>
              <a:rPr lang="es-MX" dirty="0" smtClean="0"/>
              <a:t>Es bastante común, en personas que han sufrido una pérdida, tener síntomas que son los comunes con el diagnóstico de la depresión. </a:t>
            </a:r>
          </a:p>
          <a:p>
            <a:r>
              <a:rPr lang="es-MX" dirty="0" smtClean="0"/>
              <a:t>Sin embargo la realidad demuestra que no es frecuente en la </a:t>
            </a:r>
            <a:r>
              <a:rPr lang="es-MX" dirty="0" smtClean="0">
                <a:hlinkClick r:id="rId2"/>
              </a:rPr>
              <a:t>reacción de duelo</a:t>
            </a:r>
            <a:r>
              <a:rPr lang="es-MX" dirty="0" smtClean="0"/>
              <a:t> el establecimiento de un trastorno depresivo que pueda incluso requerir tratamiento.</a:t>
            </a:r>
          </a:p>
          <a:p>
            <a:endParaRPr lang="es-ES" dirty="0"/>
          </a:p>
        </p:txBody>
      </p:sp>
      <p:pic>
        <p:nvPicPr>
          <p:cNvPr id="4" name="Picture 2" descr="http://www.devocionalescristianos.org/wp-content/uploads/2014/01/duelo-biblia-perdida-ser-queri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5905500" cy="2783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es un duelo normal?</a:t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endParaRPr lang="es-MX" dirty="0"/>
          </a:p>
          <a:p>
            <a:r>
              <a:rPr lang="es-MX" dirty="0"/>
              <a:t>El duelo, pues, es un término utilizado para describir los síntomas típicos que la persona experimenta tras una perdida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  <a:r>
              <a:rPr lang="es-MX" dirty="0"/>
              <a:t>Esto puede incluir:</a:t>
            </a:r>
          </a:p>
          <a:p>
            <a:r>
              <a:rPr lang="es-MX" dirty="0"/>
              <a:t>Incredulidad, shock, aplanamiento afectivo y sentimientos de irrealidad</a:t>
            </a:r>
          </a:p>
          <a:p>
            <a:r>
              <a:rPr lang="es-MX" dirty="0"/>
              <a:t>Rabia</a:t>
            </a:r>
          </a:p>
          <a:p>
            <a:r>
              <a:rPr lang="es-MX" dirty="0"/>
              <a:t>Sentimiento de culpa</a:t>
            </a:r>
          </a:p>
          <a:p>
            <a:r>
              <a:rPr lang="es-MX" dirty="0"/>
              <a:t>Tristeza y ganas de llorar</a:t>
            </a:r>
          </a:p>
          <a:p>
            <a:r>
              <a:rPr lang="es-MX" dirty="0"/>
              <a:t>Preocupación acerca de referencias o circunstancias sobre el difunto</a:t>
            </a:r>
          </a:p>
          <a:p>
            <a:endParaRPr lang="es-MX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es un duelo normal?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Sueño y apetito alterados y ocasionalmente pérdida de peso</a:t>
            </a:r>
          </a:p>
          <a:p>
            <a:r>
              <a:rPr lang="es-MX" dirty="0" smtClean="0"/>
              <a:t>Ver o escuchar la voz del fallecido</a:t>
            </a:r>
          </a:p>
          <a:p>
            <a:r>
              <a:rPr lang="es-MX" dirty="0" smtClean="0"/>
              <a:t>La alteración inicial por la causa de los síntomas descritos anteriormente se reduce gradualmente y las personas empiezan a aceptar la pérdida comenzando así a dar paso a un reajuste psicológico.</a:t>
            </a:r>
          </a:p>
          <a:p>
            <a:endParaRPr lang="es-MX" dirty="0" smtClean="0"/>
          </a:p>
          <a:p>
            <a:r>
              <a:rPr lang="es-MX" dirty="0" smtClean="0"/>
              <a:t>Una reacción de duelo puede durar hasta incluso 12 meses, pero puede variar en diferentes culturas. El promedio es, probablemente, alrededor de 6 meses.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7586" name="Picture 2" descr="Manifestaciones normales del duelo Emociones y sentimientos &lt;ul&gt;&lt;li&gt;Tristeza &lt;/li&gt;&lt;/ul&gt;&lt;ul&gt;&lt;li&gt;Enfado &lt;/li&gt;&lt;/ul&gt;&lt;ul&gt;&lt;li&gt;C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8610" name="Picture 2" descr="Manifestaciones normales del duelo sensaciones (emociones visceralizadas) &lt;ul&gt;&lt;li&gt;Insensibilidad &lt;/li&gt;&lt;/ul&gt;&lt;ul&gt;&lt;li&gt;Vacío 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9634" name="Picture 2" descr="Manifestaciones normales del duelo Cogniciones &lt;ul&gt;&lt;li&gt;Irrealidad &lt;/li&gt;&lt;/ul&gt;&lt;ul&gt;&lt;li&gt;Confusión &lt;/li&gt;&lt;/ul&gt;&lt;ul&gt;&lt;li&gt;Preocupac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259632" y="4005064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0658" name="Picture 2" descr="Manifestaciones normales del duelo Conductas del duelo &lt;ul&gt;&lt;li&gt;Trastorno del sueño &lt;/li&gt;&lt;/ul&gt;&lt;ul&gt;&lt;li&gt;Trastorno de aliment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899592" y="4581128"/>
            <a:ext cx="30243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es un duelo anormal?</a:t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s-MX" dirty="0"/>
          </a:p>
          <a:p>
            <a:r>
              <a:rPr lang="es-MX" b="1" dirty="0"/>
              <a:t>Este término se emplea para describir una reacción de duelo que es de alguna forma diferente. </a:t>
            </a:r>
            <a:endParaRPr lang="es-MX" b="1" dirty="0" smtClean="0"/>
          </a:p>
          <a:p>
            <a:r>
              <a:rPr lang="es-MX" b="1" dirty="0" smtClean="0"/>
              <a:t>Se </a:t>
            </a:r>
            <a:r>
              <a:rPr lang="es-MX" b="1" dirty="0"/>
              <a:t>utiliza normalmente cuando el duelo es muy </a:t>
            </a:r>
            <a:r>
              <a:rPr lang="es-MX" b="1" dirty="0">
                <a:solidFill>
                  <a:srgbClr val="FF0000"/>
                </a:solidFill>
              </a:rPr>
              <a:t>intenso, prolongado o la reacción se ha retrasado</a:t>
            </a:r>
            <a:r>
              <a:rPr lang="es-MX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s-MX" b="1" dirty="0" smtClean="0"/>
              <a:t>     </a:t>
            </a:r>
          </a:p>
          <a:p>
            <a:pPr>
              <a:buNone/>
            </a:pPr>
            <a:r>
              <a:rPr lang="es-MX" b="1" dirty="0" smtClean="0"/>
              <a:t>    Síntomas </a:t>
            </a:r>
            <a:r>
              <a:rPr lang="es-MX" b="1" dirty="0"/>
              <a:t>experimentados fuera de un rango normal, que según los expertos serían:</a:t>
            </a:r>
          </a:p>
          <a:p>
            <a:r>
              <a:rPr lang="es-MX" b="1" dirty="0"/>
              <a:t>Preocupación con sentimiento de desvalorización personal</a:t>
            </a:r>
          </a:p>
          <a:p>
            <a:r>
              <a:rPr lang="es-MX" b="1" dirty="0"/>
              <a:t>Sentimientos de culpa excesivos</a:t>
            </a:r>
          </a:p>
          <a:p>
            <a:r>
              <a:rPr lang="es-MX" b="1" dirty="0"/>
              <a:t>Lentitud acusada de pensamientos y movimientos</a:t>
            </a:r>
          </a:p>
          <a:p>
            <a:r>
              <a:rPr lang="es-MX" b="1" dirty="0"/>
              <a:t>Un periodo prolongado de no ser capaz de realizar una actividad normal.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2466" name="Picture 2" descr="&lt;ul&gt;&lt;li&gt;“ El duelo es tan natural como llorar &lt;/li&gt;&lt;/ul&gt;&lt;ul&gt;&lt;li&gt;cuando te lastimas, dormir cuando estás cansado, comer cu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6802" name="Picture 2" descr="SINTOMAS DE ALARMA EN EL “Duelo Patológico” &lt;ul&gt;&lt;li&gt;1. Ideas de suicidio en el primer mes. 2. Retardo motor. 3. Culpabili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"/>
            <a:ext cx="8496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2706" name="Picture 2" descr="Duelo y depresión. &lt;ul&gt;&lt;li&gt;Se asocia mucho estas dos palabras pensando que son sinónimos o que una lleve por fuerza a la 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9144000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3730" name="Picture 2" descr="&lt;ul&gt;&lt;li&gt;DUELO es un sentimiento subjetivo que aparece tras la muerte de un ser querido y proviene del latín dolos que sig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5778" name="Picture 2" descr="Identificar a personas en duelo con riesgo &lt;ul&gt;&lt;li&gt;Baja expresión emocional &lt;/li&gt;&lt;/ul&gt;&lt;ul&gt;&lt;li&gt;Pocos soportes emocionales &lt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76456" cy="6280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¿Con qué frecuencia ocurre la depresión tras una pérdida?</a:t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No </a:t>
            </a:r>
            <a:r>
              <a:rPr lang="es-MX" dirty="0"/>
              <a:t>hay una respuesta directa a esto. Los resultados de los estudios son variables</a:t>
            </a:r>
            <a:r>
              <a:rPr lang="es-MX" dirty="0" smtClean="0"/>
              <a:t>.</a:t>
            </a:r>
          </a:p>
          <a:p>
            <a:pPr>
              <a:buNone/>
            </a:pPr>
            <a:endParaRPr lang="es-MX" dirty="0"/>
          </a:p>
          <a:p>
            <a:r>
              <a:rPr lang="es-MX" dirty="0"/>
              <a:t>Los síntomas de depresión asociados con el duelo son los mismos que los de la depresión que ocurre sin el desencadenante de la pérdida en otros momentos de la vida.</a:t>
            </a:r>
          </a:p>
          <a:p>
            <a:endParaRPr lang="es-ES" dirty="0"/>
          </a:p>
        </p:txBody>
      </p:sp>
      <p:pic>
        <p:nvPicPr>
          <p:cNvPr id="47106" name="Picture 2" descr="http://blogdemujeres.com/wp-content/uploads/2014/12/Como-superar-una-rup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3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endParaRPr lang="es-MX" b="1" dirty="0" smtClean="0"/>
          </a:p>
          <a:p>
            <a:endParaRPr lang="es-MX" b="1" dirty="0" smtClean="0"/>
          </a:p>
          <a:p>
            <a:endParaRPr lang="es-MX" b="1" dirty="0" smtClean="0"/>
          </a:p>
          <a:p>
            <a:r>
              <a:rPr lang="es-MX" b="1" dirty="0" smtClean="0"/>
              <a:t>Depresión </a:t>
            </a:r>
            <a:r>
              <a:rPr lang="es-MX" b="1" dirty="0"/>
              <a:t>y Duelo suelen compartir algunas características que a veces llevan a confundirlas en el lenguaje cotidiano, la más evidente es el sentimiento de tristeza. </a:t>
            </a:r>
            <a:endParaRPr lang="es-MX" b="1" dirty="0" smtClean="0"/>
          </a:p>
          <a:p>
            <a:endParaRPr lang="es-MX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¿Quién es probable que sufra una depresión?</a:t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s-MX" dirty="0"/>
          </a:p>
          <a:p>
            <a:r>
              <a:rPr lang="es-MX" dirty="0"/>
              <a:t>Es difícil predecir quien sí y quien no sufrirá de depresión después de una pérdida. </a:t>
            </a:r>
            <a:endParaRPr lang="es-MX" dirty="0" smtClean="0"/>
          </a:p>
          <a:p>
            <a:r>
              <a:rPr lang="es-MX" dirty="0" smtClean="0"/>
              <a:t>Factores </a:t>
            </a:r>
            <a:r>
              <a:rPr lang="es-MX" dirty="0"/>
              <a:t>de riesgo que se cree que aumentan la posibilidad de sufrir </a:t>
            </a:r>
            <a:r>
              <a:rPr lang="es-MX" dirty="0" smtClean="0"/>
              <a:t>depresión:</a:t>
            </a:r>
          </a:p>
          <a:p>
            <a:endParaRPr lang="es-MX" dirty="0"/>
          </a:p>
          <a:p>
            <a:r>
              <a:rPr lang="es-MX" dirty="0"/>
              <a:t>Historia previa de depresión</a:t>
            </a:r>
          </a:p>
          <a:p>
            <a:r>
              <a:rPr lang="es-MX" dirty="0"/>
              <a:t>Duelo intenso o síntomas depresivos tempranos en una reacción de duelo</a:t>
            </a:r>
          </a:p>
          <a:p>
            <a:r>
              <a:rPr lang="es-MX" dirty="0"/>
              <a:t>Escaso soporte social</a:t>
            </a:r>
          </a:p>
          <a:p>
            <a:r>
              <a:rPr lang="es-MX" dirty="0"/>
              <a:t>Experiencia escasa con la muerte.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http://images.slideplayer.es/24/7232567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distimiablog.com/wp-content/uploads/2015/08/causas-de-la-distim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347864" y="5877272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es el duelo?</a:t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endParaRPr lang="es-MX" dirty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/>
          </a:p>
          <a:p>
            <a:r>
              <a:rPr lang="es-MX" dirty="0"/>
              <a:t>El duelo es un término que describe todos los sentimientos, pensamientos y conducta por los que pasa cualquier persona tras una grave pérdida.</a:t>
            </a:r>
          </a:p>
          <a:p>
            <a:endParaRPr lang="es-ES" dirty="0"/>
          </a:p>
        </p:txBody>
      </p:sp>
      <p:pic>
        <p:nvPicPr>
          <p:cNvPr id="70658" name="Picture 2" descr="http://bienestar.salud180.com/sites/default/files/styles/medium/public/field/image/2012/02/duelo.jpg?itok=tbzyxb7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2103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3490" name="Picture 2" descr="Concepto &lt;ul&gt;&lt;li&gt;El duelo es la reacción ante una pérdida que puede ser la muerte de un ser querido, pero también la pérd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&lt;ul&gt;&lt;li&gt;El luto del latín “lugere” llorar y que es el trabajo exterior sociocultural que experimenta quien vive una pérdi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5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0898" name="Picture 2" descr="El duelo también se relaciona con los vocablos latinos &lt;ul&gt;&lt;li&gt;Dolus = dolor &lt;/li&gt;&lt;/ul&gt;Dullum = guerra, combate, desafío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4514" name="Picture 2" descr="El duelo tiene que ver con Apego Tipo de Pérdida Historial de Separacion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8820472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5538" name="Picture 2" descr="La elaboración del duelo es un proceso que requiere &lt;ul&gt;&lt;li&gt;Tiempos adecuados. El tiempo por si solo no sana el dolor, al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entendemos por pérdida?</a:t>
            </a:r>
            <a:br>
              <a:rPr lang="es-MX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Este </a:t>
            </a:r>
            <a:r>
              <a:rPr lang="es-MX" dirty="0"/>
              <a:t>es un término que puede ser utilizado para describir cualquier acontecimiento grave que suponga privación o cese de algo que era importante para nuestras vidas. 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Así </a:t>
            </a:r>
            <a:r>
              <a:rPr lang="es-MX" dirty="0"/>
              <a:t>pues, puede traducirse en una pérdida del trabajo o la muerte de un ser querido. </a:t>
            </a:r>
          </a:p>
          <a:p>
            <a:endParaRPr lang="es-ES" dirty="0"/>
          </a:p>
        </p:txBody>
      </p:sp>
      <p:pic>
        <p:nvPicPr>
          <p:cNvPr id="66564" name="Picture 4" descr="https://aympsicologia.files.wordpress.com/2015/10/claves-para-manejar-la-pc3a9rdida-de-un-ser-quer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80928" y="4077072"/>
            <a:ext cx="3780928" cy="2780929"/>
          </a:xfrm>
          <a:prstGeom prst="rect">
            <a:avLst/>
          </a:prstGeom>
          <a:noFill/>
        </p:spPr>
      </p:pic>
      <p:pic>
        <p:nvPicPr>
          <p:cNvPr id="66566" name="Picture 6" descr="http://www.elvisitante.biz/new/images/stories/Al_momento/Local/libro%20ausencia%2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764705"/>
            <a:ext cx="476250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524</Words>
  <Application>Microsoft Office PowerPoint</Application>
  <PresentationFormat>Presentación en pantalla (4:3)</PresentationFormat>
  <Paragraphs>66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¿Qué es el duelo? </vt:lpstr>
      <vt:lpstr>Diapositiva 4</vt:lpstr>
      <vt:lpstr>Diapositiva 5</vt:lpstr>
      <vt:lpstr>Diapositiva 6</vt:lpstr>
      <vt:lpstr>Diapositiva 7</vt:lpstr>
      <vt:lpstr>Diapositiva 8</vt:lpstr>
      <vt:lpstr>¿Qué entendemos por pérdida? </vt:lpstr>
      <vt:lpstr>Diapositiva 10</vt:lpstr>
      <vt:lpstr>Diapositiva 11</vt:lpstr>
      <vt:lpstr>Diapositiva 12</vt:lpstr>
      <vt:lpstr>¿Qué es un duelo normal? </vt:lpstr>
      <vt:lpstr>¿Qué es un duelo normal?</vt:lpstr>
      <vt:lpstr>Diapositiva 15</vt:lpstr>
      <vt:lpstr>Diapositiva 16</vt:lpstr>
      <vt:lpstr>Diapositiva 17</vt:lpstr>
      <vt:lpstr>Diapositiva 18</vt:lpstr>
      <vt:lpstr>¿Qué es un duelo anormal? </vt:lpstr>
      <vt:lpstr>Diapositiva 20</vt:lpstr>
      <vt:lpstr>Diapositiva 21</vt:lpstr>
      <vt:lpstr>Diapositiva 22</vt:lpstr>
      <vt:lpstr>Diapositiva 23</vt:lpstr>
      <vt:lpstr>¿Con qué frecuencia ocurre la depresión tras una pérdida? </vt:lpstr>
      <vt:lpstr>Diapositiva 25</vt:lpstr>
      <vt:lpstr>¿Quién es probable que sufra una depresión? </vt:lpstr>
      <vt:lpstr>Diapositiva 27</vt:lpstr>
      <vt:lpstr>Diapositiva 28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Your User Name</dc:creator>
  <cp:lastModifiedBy>www.intercambiosvirtuales.org</cp:lastModifiedBy>
  <cp:revision>14</cp:revision>
  <dcterms:created xsi:type="dcterms:W3CDTF">2016-01-24T19:17:03Z</dcterms:created>
  <dcterms:modified xsi:type="dcterms:W3CDTF">2016-04-21T18:36:59Z</dcterms:modified>
</cp:coreProperties>
</file>