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0" r:id="rId5"/>
    <p:sldId id="258" r:id="rId6"/>
    <p:sldId id="271" r:id="rId7"/>
    <p:sldId id="272" r:id="rId8"/>
    <p:sldId id="273" r:id="rId9"/>
    <p:sldId id="274" r:id="rId10"/>
    <p:sldId id="275" r:id="rId11"/>
    <p:sldId id="276" r:id="rId12"/>
    <p:sldId id="259" r:id="rId13"/>
    <p:sldId id="277" r:id="rId14"/>
    <p:sldId id="278" r:id="rId15"/>
    <p:sldId id="279" r:id="rId16"/>
    <p:sldId id="280" r:id="rId17"/>
    <p:sldId id="260" r:id="rId18"/>
    <p:sldId id="281" r:id="rId19"/>
    <p:sldId id="261" r:id="rId20"/>
    <p:sldId id="282" r:id="rId21"/>
    <p:sldId id="283" r:id="rId22"/>
    <p:sldId id="284" r:id="rId23"/>
    <p:sldId id="262" r:id="rId24"/>
    <p:sldId id="285" r:id="rId25"/>
    <p:sldId id="286" r:id="rId26"/>
    <p:sldId id="263" r:id="rId27"/>
    <p:sldId id="287" r:id="rId28"/>
    <p:sldId id="288" r:id="rId29"/>
    <p:sldId id="264" r:id="rId30"/>
    <p:sldId id="265" r:id="rId31"/>
    <p:sldId id="289" r:id="rId32"/>
    <p:sldId id="290" r:id="rId33"/>
    <p:sldId id="291" r:id="rId34"/>
    <p:sldId id="266" r:id="rId35"/>
    <p:sldId id="292" r:id="rId36"/>
    <p:sldId id="293" r:id="rId37"/>
    <p:sldId id="294" r:id="rId38"/>
    <p:sldId id="267" r:id="rId39"/>
    <p:sldId id="295" r:id="rId40"/>
    <p:sldId id="296" r:id="rId41"/>
    <p:sldId id="297" r:id="rId42"/>
    <p:sldId id="268" r:id="rId43"/>
    <p:sldId id="298" r:id="rId44"/>
    <p:sldId id="299" r:id="rId45"/>
    <p:sldId id="300" r:id="rId4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611EB447-9C06-4CD9-98D3-A1B9674FC762}" type="datetimeFigureOut">
              <a:rPr lang="es-MX" smtClean="0"/>
              <a:t>03/02/2016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B87216F-CC08-4FD8-BDA0-1856B4381E7E}" type="slidenum">
              <a:rPr lang="es-MX" smtClean="0"/>
              <a:t>‹Nº›</a:t>
            </a:fld>
            <a:endParaRPr lang="es-MX"/>
          </a:p>
        </p:txBody>
      </p:sp>
    </p:spTree>
    <p:extLst>
      <p:ext uri="{BB962C8B-B14F-4D97-AF65-F5344CB8AC3E}">
        <p14:creationId xmlns:p14="http://schemas.microsoft.com/office/powerpoint/2010/main" val="2715427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11EB447-9C06-4CD9-98D3-A1B9674FC762}" type="datetimeFigureOut">
              <a:rPr lang="es-MX" smtClean="0"/>
              <a:t>03/02/2016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B87216F-CC08-4FD8-BDA0-1856B4381E7E}" type="slidenum">
              <a:rPr lang="es-MX" smtClean="0"/>
              <a:t>‹Nº›</a:t>
            </a:fld>
            <a:endParaRPr lang="es-MX"/>
          </a:p>
        </p:txBody>
      </p:sp>
    </p:spTree>
    <p:extLst>
      <p:ext uri="{BB962C8B-B14F-4D97-AF65-F5344CB8AC3E}">
        <p14:creationId xmlns:p14="http://schemas.microsoft.com/office/powerpoint/2010/main" val="668596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11EB447-9C06-4CD9-98D3-A1B9674FC762}" type="datetimeFigureOut">
              <a:rPr lang="es-MX" smtClean="0"/>
              <a:t>03/02/2016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B87216F-CC08-4FD8-BDA0-1856B4381E7E}" type="slidenum">
              <a:rPr lang="es-MX" smtClean="0"/>
              <a:t>‹Nº›</a:t>
            </a:fld>
            <a:endParaRPr lang="es-MX"/>
          </a:p>
        </p:txBody>
      </p:sp>
    </p:spTree>
    <p:extLst>
      <p:ext uri="{BB962C8B-B14F-4D97-AF65-F5344CB8AC3E}">
        <p14:creationId xmlns:p14="http://schemas.microsoft.com/office/powerpoint/2010/main" val="3300117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11EB447-9C06-4CD9-98D3-A1B9674FC762}" type="datetimeFigureOut">
              <a:rPr lang="es-MX" smtClean="0"/>
              <a:t>03/02/2016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B87216F-CC08-4FD8-BDA0-1856B4381E7E}" type="slidenum">
              <a:rPr lang="es-MX" smtClean="0"/>
              <a:t>‹Nº›</a:t>
            </a:fld>
            <a:endParaRPr lang="es-MX"/>
          </a:p>
        </p:txBody>
      </p:sp>
    </p:spTree>
    <p:extLst>
      <p:ext uri="{BB962C8B-B14F-4D97-AF65-F5344CB8AC3E}">
        <p14:creationId xmlns:p14="http://schemas.microsoft.com/office/powerpoint/2010/main" val="3779947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11EB447-9C06-4CD9-98D3-A1B9674FC762}" type="datetimeFigureOut">
              <a:rPr lang="es-MX" smtClean="0"/>
              <a:t>03/02/2016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B87216F-CC08-4FD8-BDA0-1856B4381E7E}" type="slidenum">
              <a:rPr lang="es-MX" smtClean="0"/>
              <a:t>‹Nº›</a:t>
            </a:fld>
            <a:endParaRPr lang="es-MX"/>
          </a:p>
        </p:txBody>
      </p:sp>
    </p:spTree>
    <p:extLst>
      <p:ext uri="{BB962C8B-B14F-4D97-AF65-F5344CB8AC3E}">
        <p14:creationId xmlns:p14="http://schemas.microsoft.com/office/powerpoint/2010/main" val="2075370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11EB447-9C06-4CD9-98D3-A1B9674FC762}" type="datetimeFigureOut">
              <a:rPr lang="es-MX" smtClean="0"/>
              <a:t>03/02/2016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B87216F-CC08-4FD8-BDA0-1856B4381E7E}" type="slidenum">
              <a:rPr lang="es-MX" smtClean="0"/>
              <a:t>‹Nº›</a:t>
            </a:fld>
            <a:endParaRPr lang="es-MX"/>
          </a:p>
        </p:txBody>
      </p:sp>
    </p:spTree>
    <p:extLst>
      <p:ext uri="{BB962C8B-B14F-4D97-AF65-F5344CB8AC3E}">
        <p14:creationId xmlns:p14="http://schemas.microsoft.com/office/powerpoint/2010/main" val="4139423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11EB447-9C06-4CD9-98D3-A1B9674FC762}" type="datetimeFigureOut">
              <a:rPr lang="es-MX" smtClean="0"/>
              <a:t>03/02/2016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B87216F-CC08-4FD8-BDA0-1856B4381E7E}" type="slidenum">
              <a:rPr lang="es-MX" smtClean="0"/>
              <a:t>‹Nº›</a:t>
            </a:fld>
            <a:endParaRPr lang="es-MX"/>
          </a:p>
        </p:txBody>
      </p:sp>
    </p:spTree>
    <p:extLst>
      <p:ext uri="{BB962C8B-B14F-4D97-AF65-F5344CB8AC3E}">
        <p14:creationId xmlns:p14="http://schemas.microsoft.com/office/powerpoint/2010/main" val="4070964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11EB447-9C06-4CD9-98D3-A1B9674FC762}" type="datetimeFigureOut">
              <a:rPr lang="es-MX" smtClean="0"/>
              <a:t>03/02/2016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B87216F-CC08-4FD8-BDA0-1856B4381E7E}" type="slidenum">
              <a:rPr lang="es-MX" smtClean="0"/>
              <a:t>‹Nº›</a:t>
            </a:fld>
            <a:endParaRPr lang="es-MX"/>
          </a:p>
        </p:txBody>
      </p:sp>
    </p:spTree>
    <p:extLst>
      <p:ext uri="{BB962C8B-B14F-4D97-AF65-F5344CB8AC3E}">
        <p14:creationId xmlns:p14="http://schemas.microsoft.com/office/powerpoint/2010/main" val="798535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11EB447-9C06-4CD9-98D3-A1B9674FC762}" type="datetimeFigureOut">
              <a:rPr lang="es-MX" smtClean="0"/>
              <a:t>03/02/2016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B87216F-CC08-4FD8-BDA0-1856B4381E7E}" type="slidenum">
              <a:rPr lang="es-MX" smtClean="0"/>
              <a:t>‹Nº›</a:t>
            </a:fld>
            <a:endParaRPr lang="es-MX"/>
          </a:p>
        </p:txBody>
      </p:sp>
    </p:spTree>
    <p:extLst>
      <p:ext uri="{BB962C8B-B14F-4D97-AF65-F5344CB8AC3E}">
        <p14:creationId xmlns:p14="http://schemas.microsoft.com/office/powerpoint/2010/main" val="3316592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11EB447-9C06-4CD9-98D3-A1B9674FC762}" type="datetimeFigureOut">
              <a:rPr lang="es-MX" smtClean="0"/>
              <a:t>03/02/2016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B87216F-CC08-4FD8-BDA0-1856B4381E7E}" type="slidenum">
              <a:rPr lang="es-MX" smtClean="0"/>
              <a:t>‹Nº›</a:t>
            </a:fld>
            <a:endParaRPr lang="es-MX"/>
          </a:p>
        </p:txBody>
      </p:sp>
    </p:spTree>
    <p:extLst>
      <p:ext uri="{BB962C8B-B14F-4D97-AF65-F5344CB8AC3E}">
        <p14:creationId xmlns:p14="http://schemas.microsoft.com/office/powerpoint/2010/main" val="53801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11EB447-9C06-4CD9-98D3-A1B9674FC762}" type="datetimeFigureOut">
              <a:rPr lang="es-MX" smtClean="0"/>
              <a:t>03/02/2016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B87216F-CC08-4FD8-BDA0-1856B4381E7E}" type="slidenum">
              <a:rPr lang="es-MX" smtClean="0"/>
              <a:t>‹Nº›</a:t>
            </a:fld>
            <a:endParaRPr lang="es-MX"/>
          </a:p>
        </p:txBody>
      </p:sp>
    </p:spTree>
    <p:extLst>
      <p:ext uri="{BB962C8B-B14F-4D97-AF65-F5344CB8AC3E}">
        <p14:creationId xmlns:p14="http://schemas.microsoft.com/office/powerpoint/2010/main" val="388672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EB447-9C06-4CD9-98D3-A1B9674FC762}" type="datetimeFigureOut">
              <a:rPr lang="es-MX" smtClean="0"/>
              <a:t>03/02/2016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87216F-CC08-4FD8-BDA0-1856B4381E7E}" type="slidenum">
              <a:rPr lang="es-MX" smtClean="0"/>
              <a:t>‹Nº›</a:t>
            </a:fld>
            <a:endParaRPr lang="es-MX"/>
          </a:p>
        </p:txBody>
      </p:sp>
    </p:spTree>
    <p:extLst>
      <p:ext uri="{BB962C8B-B14F-4D97-AF65-F5344CB8AC3E}">
        <p14:creationId xmlns:p14="http://schemas.microsoft.com/office/powerpoint/2010/main" val="519024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solidFill>
                  <a:srgbClr val="0000FF"/>
                </a:solidFill>
              </a:rPr>
              <a:t>La Culpa</a:t>
            </a:r>
            <a:endParaRPr lang="es-MX" dirty="0">
              <a:solidFill>
                <a:srgbClr val="0000FF"/>
              </a:solidFill>
            </a:endParaRPr>
          </a:p>
        </p:txBody>
      </p:sp>
      <p:sp>
        <p:nvSpPr>
          <p:cNvPr id="3" name="2 Subtítulo"/>
          <p:cNvSpPr>
            <a:spLocks noGrp="1"/>
          </p:cNvSpPr>
          <p:nvPr>
            <p:ph type="subTitle" idx="1"/>
          </p:nvPr>
        </p:nvSpPr>
        <p:spPr/>
        <p:txBody>
          <a:bodyPr/>
          <a:lstStyle/>
          <a:p>
            <a:r>
              <a:rPr lang="es-MX" dirty="0" smtClean="0">
                <a:solidFill>
                  <a:srgbClr val="FF0000"/>
                </a:solidFill>
              </a:rPr>
              <a:t>Curso de Tanatología Educativa y Acompañamiento en el Duelo</a:t>
            </a:r>
            <a:endParaRPr lang="es-MX" dirty="0">
              <a:solidFill>
                <a:srgbClr val="FF0000"/>
              </a:solidFill>
            </a:endParaRPr>
          </a:p>
        </p:txBody>
      </p:sp>
    </p:spTree>
    <p:extLst>
      <p:ext uri="{BB962C8B-B14F-4D97-AF65-F5344CB8AC3E}">
        <p14:creationId xmlns:p14="http://schemas.microsoft.com/office/powerpoint/2010/main" val="2952889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404664"/>
            <a:ext cx="7776864" cy="6124754"/>
          </a:xfrm>
          <a:prstGeom prst="rect">
            <a:avLst/>
          </a:prstGeom>
          <a:noFill/>
        </p:spPr>
        <p:txBody>
          <a:bodyPr wrap="square" rtlCol="0">
            <a:spAutoFit/>
          </a:bodyPr>
          <a:lstStyle/>
          <a:p>
            <a:pPr lvl="0" algn="ctr"/>
            <a:r>
              <a:rPr lang="es-MX" sz="2800" dirty="0" smtClean="0">
                <a:solidFill>
                  <a:srgbClr val="0000FF"/>
                </a:solidFill>
              </a:rPr>
              <a:t>Las </a:t>
            </a:r>
            <a:r>
              <a:rPr lang="es-MX" sz="2800" dirty="0">
                <a:solidFill>
                  <a:srgbClr val="0000FF"/>
                </a:solidFill>
              </a:rPr>
              <a:t>personas con sentimientos de </a:t>
            </a:r>
            <a:r>
              <a:rPr lang="es-MX" sz="2800" u="sng" dirty="0">
                <a:solidFill>
                  <a:srgbClr val="FF0000"/>
                </a:solidFill>
              </a:rPr>
              <a:t>vergüenza</a:t>
            </a:r>
            <a:r>
              <a:rPr lang="es-MX" sz="2800" dirty="0">
                <a:solidFill>
                  <a:srgbClr val="0000FF"/>
                </a:solidFill>
              </a:rPr>
              <a:t>, generalmente se preocupan por sus </a:t>
            </a:r>
            <a:r>
              <a:rPr lang="es-MX" sz="2800" b="1" i="1" u="sng" dirty="0">
                <a:solidFill>
                  <a:srgbClr val="0000FF"/>
                </a:solidFill>
              </a:rPr>
              <a:t>deficiencias</a:t>
            </a:r>
            <a:r>
              <a:rPr lang="es-MX" sz="2800" dirty="0">
                <a:solidFill>
                  <a:srgbClr val="0000FF"/>
                </a:solidFill>
              </a:rPr>
              <a:t>, mientras que las que se sienten </a:t>
            </a:r>
            <a:r>
              <a:rPr lang="es-MX" sz="2800" u="sng" dirty="0">
                <a:solidFill>
                  <a:srgbClr val="FF0000"/>
                </a:solidFill>
              </a:rPr>
              <a:t>culpables</a:t>
            </a:r>
            <a:r>
              <a:rPr lang="es-MX" sz="2800" dirty="0">
                <a:solidFill>
                  <a:srgbClr val="0000FF"/>
                </a:solidFill>
              </a:rPr>
              <a:t> se fijan en sus </a:t>
            </a:r>
            <a:r>
              <a:rPr lang="es-MX" sz="2800" b="1" i="1" u="sng" dirty="0">
                <a:solidFill>
                  <a:srgbClr val="0000FF"/>
                </a:solidFill>
              </a:rPr>
              <a:t>transgresiones</a:t>
            </a:r>
            <a:r>
              <a:rPr lang="es-MX" sz="2800" dirty="0">
                <a:solidFill>
                  <a:srgbClr val="0000FF"/>
                </a:solidFill>
              </a:rPr>
              <a:t>. </a:t>
            </a:r>
            <a:endParaRPr lang="es-MX" sz="2800" dirty="0" smtClean="0">
              <a:solidFill>
                <a:srgbClr val="0000FF"/>
              </a:solidFill>
            </a:endParaRPr>
          </a:p>
          <a:p>
            <a:pPr lvl="0"/>
            <a:endParaRPr lang="es-MX" sz="2800" dirty="0">
              <a:solidFill>
                <a:srgbClr val="0000FF"/>
              </a:solidFill>
            </a:endParaRPr>
          </a:p>
          <a:p>
            <a:pPr lvl="0" algn="ctr"/>
            <a:r>
              <a:rPr lang="es-MX" sz="2800" dirty="0" smtClean="0">
                <a:solidFill>
                  <a:srgbClr val="0000FF"/>
                </a:solidFill>
              </a:rPr>
              <a:t>Los </a:t>
            </a:r>
            <a:r>
              <a:rPr lang="es-MX" sz="2800" dirty="0">
                <a:solidFill>
                  <a:srgbClr val="0000FF"/>
                </a:solidFill>
              </a:rPr>
              <a:t>que sienten </a:t>
            </a:r>
            <a:r>
              <a:rPr lang="es-MX" sz="2800" u="sng" dirty="0">
                <a:solidFill>
                  <a:srgbClr val="FF0000"/>
                </a:solidFill>
              </a:rPr>
              <a:t>vergüenza</a:t>
            </a:r>
            <a:r>
              <a:rPr lang="es-MX" sz="2800" dirty="0">
                <a:solidFill>
                  <a:srgbClr val="0000FF"/>
                </a:solidFill>
              </a:rPr>
              <a:t> frecuentemente se ven a sí mismos como </a:t>
            </a:r>
            <a:r>
              <a:rPr lang="es-MX" sz="2800" b="1" u="sng" dirty="0">
                <a:solidFill>
                  <a:srgbClr val="0000FF"/>
                </a:solidFill>
              </a:rPr>
              <a:t>seres inútiles</a:t>
            </a:r>
            <a:r>
              <a:rPr lang="es-MX" sz="2800" dirty="0">
                <a:solidFill>
                  <a:srgbClr val="0000FF"/>
                </a:solidFill>
              </a:rPr>
              <a:t>, incapaces de alcanzar las metas que se han fijado en la vida; piensan que no son tan listos como sus compañeros, tan atractivos como sus amigos, tan bondadosos como sus padres ni tan interesantes como sus socios. En cambio, el individuo </a:t>
            </a:r>
            <a:r>
              <a:rPr lang="es-MX" sz="2800" u="sng" dirty="0">
                <a:solidFill>
                  <a:srgbClr val="FF0000"/>
                </a:solidFill>
              </a:rPr>
              <a:t>culpable</a:t>
            </a:r>
            <a:r>
              <a:rPr lang="es-MX" sz="2800" dirty="0">
                <a:solidFill>
                  <a:srgbClr val="0000FF"/>
                </a:solidFill>
              </a:rPr>
              <a:t> se dice a sí mismo: “ojalá </a:t>
            </a:r>
            <a:r>
              <a:rPr lang="es-MX" sz="2800" b="1" u="sng" dirty="0">
                <a:solidFill>
                  <a:srgbClr val="0000FF"/>
                </a:solidFill>
              </a:rPr>
              <a:t>no hubiera hecho eso</a:t>
            </a:r>
            <a:r>
              <a:rPr lang="es-MX" sz="2800" dirty="0">
                <a:solidFill>
                  <a:srgbClr val="0000FF"/>
                </a:solidFill>
              </a:rPr>
              <a:t>. He lastimado a otros y </a:t>
            </a:r>
            <a:r>
              <a:rPr lang="es-MX" sz="2800" b="1" u="sng" dirty="0">
                <a:solidFill>
                  <a:srgbClr val="0000FF"/>
                </a:solidFill>
              </a:rPr>
              <a:t>me siento mal por ello</a:t>
            </a:r>
            <a:r>
              <a:rPr lang="es-MX" sz="2800" dirty="0">
                <a:solidFill>
                  <a:srgbClr val="0000FF"/>
                </a:solidFill>
              </a:rPr>
              <a:t>.”  </a:t>
            </a:r>
          </a:p>
        </p:txBody>
      </p:sp>
    </p:spTree>
    <p:extLst>
      <p:ext uri="{BB962C8B-B14F-4D97-AF65-F5344CB8AC3E}">
        <p14:creationId xmlns:p14="http://schemas.microsoft.com/office/powerpoint/2010/main" val="1825824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404664"/>
            <a:ext cx="8280920" cy="6555641"/>
          </a:xfrm>
          <a:prstGeom prst="rect">
            <a:avLst/>
          </a:prstGeom>
          <a:noFill/>
        </p:spPr>
        <p:txBody>
          <a:bodyPr wrap="square" rtlCol="0">
            <a:spAutoFit/>
          </a:bodyPr>
          <a:lstStyle/>
          <a:p>
            <a:pPr lvl="0" algn="ctr"/>
            <a:r>
              <a:rPr lang="es-MX" sz="2800" dirty="0" smtClean="0">
                <a:solidFill>
                  <a:srgbClr val="0000FF"/>
                </a:solidFill>
              </a:rPr>
              <a:t>La </a:t>
            </a:r>
            <a:r>
              <a:rPr lang="es-MX" sz="2800" dirty="0">
                <a:solidFill>
                  <a:srgbClr val="0000FF"/>
                </a:solidFill>
              </a:rPr>
              <a:t>persona con </a:t>
            </a:r>
            <a:r>
              <a:rPr lang="es-MX" sz="2800" u="sng" dirty="0">
                <a:solidFill>
                  <a:srgbClr val="FF0000"/>
                </a:solidFill>
              </a:rPr>
              <a:t>vergüenza</a:t>
            </a:r>
            <a:r>
              <a:rPr lang="es-MX" sz="2800" dirty="0">
                <a:solidFill>
                  <a:srgbClr val="0000FF"/>
                </a:solidFill>
              </a:rPr>
              <a:t> le teme al </a:t>
            </a:r>
            <a:r>
              <a:rPr lang="es-MX" sz="2800" b="1" u="sng" dirty="0">
                <a:solidFill>
                  <a:srgbClr val="0000FF"/>
                </a:solidFill>
              </a:rPr>
              <a:t>abandono</a:t>
            </a:r>
            <a:r>
              <a:rPr lang="es-MX" sz="2800" dirty="0">
                <a:solidFill>
                  <a:srgbClr val="0000FF"/>
                </a:solidFill>
              </a:rPr>
              <a:t>, mientras que el </a:t>
            </a:r>
            <a:r>
              <a:rPr lang="es-MX" sz="2800" u="sng" dirty="0">
                <a:solidFill>
                  <a:srgbClr val="FF0000"/>
                </a:solidFill>
              </a:rPr>
              <a:t>culpable</a:t>
            </a:r>
            <a:r>
              <a:rPr lang="es-MX" sz="2800" dirty="0">
                <a:solidFill>
                  <a:srgbClr val="0000FF"/>
                </a:solidFill>
              </a:rPr>
              <a:t> le teme al </a:t>
            </a:r>
            <a:r>
              <a:rPr lang="es-MX" sz="2800" b="1" u="sng" dirty="0">
                <a:solidFill>
                  <a:srgbClr val="0000FF"/>
                </a:solidFill>
              </a:rPr>
              <a:t>castigo</a:t>
            </a:r>
            <a:r>
              <a:rPr lang="es-MX" sz="2800" dirty="0">
                <a:solidFill>
                  <a:srgbClr val="0000FF"/>
                </a:solidFill>
              </a:rPr>
              <a:t>. El miedo al abandono que padece la persona con vergüenza, nace de su creencia de que nadie lo puede querer o valorar por estar tan lleno de defectos. Las personas que no se gustan o no se respetan, esperan frecuentemente que los demás las abandonen en cuanto se den cuenta de que no son perfectas. Los que tienen sentimientos de culpa esperan y temen el castigo porque han hecho algo malo y deben pagar el precio. </a:t>
            </a:r>
          </a:p>
          <a:p>
            <a:endParaRPr lang="es-MX" sz="2800" dirty="0" smtClean="0">
              <a:solidFill>
                <a:srgbClr val="0000FF"/>
              </a:solidFill>
            </a:endParaRPr>
          </a:p>
          <a:p>
            <a:pPr algn="ctr"/>
            <a:r>
              <a:rPr lang="es-MX" sz="2800" dirty="0" smtClean="0">
                <a:solidFill>
                  <a:srgbClr val="0000FF"/>
                </a:solidFill>
              </a:rPr>
              <a:t>En </a:t>
            </a:r>
            <a:r>
              <a:rPr lang="es-MX" sz="2800" dirty="0">
                <a:solidFill>
                  <a:srgbClr val="0000FF"/>
                </a:solidFill>
              </a:rPr>
              <a:t>muchas ocasiones, los factores que originan vergüenza y culpa están tan entrelazados que es casi imposible distinguir uno de otro. La culpa conduce a la vergüenza y viceversa</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47879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692696"/>
            <a:ext cx="7920880" cy="5262979"/>
          </a:xfrm>
          <a:prstGeom prst="rect">
            <a:avLst/>
          </a:prstGeom>
          <a:noFill/>
        </p:spPr>
        <p:txBody>
          <a:bodyPr wrap="square" rtlCol="0">
            <a:spAutoFit/>
          </a:bodyPr>
          <a:lstStyle/>
          <a:p>
            <a:pPr algn="ctr"/>
            <a:r>
              <a:rPr lang="es-MX" sz="2800" b="1" dirty="0">
                <a:solidFill>
                  <a:srgbClr val="FF0000"/>
                </a:solidFill>
              </a:rPr>
              <a:t>Origen del sentimiento de culpa</a:t>
            </a:r>
            <a:endParaRPr lang="es-MX" sz="2800" dirty="0">
              <a:solidFill>
                <a:srgbClr val="FF0000"/>
              </a:solidFill>
            </a:endParaRPr>
          </a:p>
          <a:p>
            <a:pPr algn="ctr"/>
            <a:endParaRPr lang="es-MX" sz="2800" dirty="0" smtClean="0">
              <a:solidFill>
                <a:srgbClr val="0000FF"/>
              </a:solidFill>
            </a:endParaRPr>
          </a:p>
          <a:p>
            <a:pPr algn="ctr"/>
            <a:r>
              <a:rPr lang="es-MX" sz="2800" dirty="0" smtClean="0">
                <a:solidFill>
                  <a:srgbClr val="0000FF"/>
                </a:solidFill>
              </a:rPr>
              <a:t>Según </a:t>
            </a:r>
            <a:r>
              <a:rPr lang="es-MX" sz="2800" dirty="0">
                <a:solidFill>
                  <a:srgbClr val="0000FF"/>
                </a:solidFill>
              </a:rPr>
              <a:t>algunos autores es posible detectar señales de culpa consciente ya en niños de dos años, una edad en la que el pequeño empieza a </a:t>
            </a:r>
            <a:r>
              <a:rPr lang="es-MX" sz="2800" dirty="0" smtClean="0">
                <a:solidFill>
                  <a:srgbClr val="0000FF"/>
                </a:solidFill>
              </a:rPr>
              <a:t>reconocer </a:t>
            </a:r>
            <a:r>
              <a:rPr lang="es-MX" sz="2800" b="1" u="sng" dirty="0">
                <a:solidFill>
                  <a:srgbClr val="0000FF"/>
                </a:solidFill>
              </a:rPr>
              <a:t>cuáles conductas son apropiadas</a:t>
            </a:r>
            <a:r>
              <a:rPr lang="es-MX" sz="2800" dirty="0">
                <a:solidFill>
                  <a:srgbClr val="0000FF"/>
                </a:solidFill>
              </a:rPr>
              <a:t> y, sobre todo, a descubrir que en los demás se suscitan emociones que pueden ser generadas por sus acciones. A la edad de tres años, el niño ya es capaz de reconocer los sentimientos ajenos y puede </a:t>
            </a:r>
            <a:r>
              <a:rPr lang="es-MX" sz="2800" b="1" u="sng" dirty="0">
                <a:solidFill>
                  <a:srgbClr val="0000FF"/>
                </a:solidFill>
              </a:rPr>
              <a:t>regular su comportamiento</a:t>
            </a:r>
            <a:r>
              <a:rPr lang="es-MX" sz="2800" dirty="0">
                <a:solidFill>
                  <a:srgbClr val="0000FF"/>
                </a:solidFill>
              </a:rPr>
              <a:t> en base a las emociones que percibe en los demás. </a:t>
            </a:r>
          </a:p>
        </p:txBody>
      </p:sp>
    </p:spTree>
    <p:extLst>
      <p:ext uri="{BB962C8B-B14F-4D97-AF65-F5344CB8AC3E}">
        <p14:creationId xmlns:p14="http://schemas.microsoft.com/office/powerpoint/2010/main" val="813973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476672"/>
            <a:ext cx="7920880" cy="6124754"/>
          </a:xfrm>
          <a:prstGeom prst="rect">
            <a:avLst/>
          </a:prstGeom>
          <a:noFill/>
        </p:spPr>
        <p:txBody>
          <a:bodyPr wrap="square" rtlCol="0">
            <a:spAutoFit/>
          </a:bodyPr>
          <a:lstStyle/>
          <a:p>
            <a:pPr algn="ctr"/>
            <a:r>
              <a:rPr lang="es-MX" sz="2800" dirty="0" smtClean="0">
                <a:solidFill>
                  <a:srgbClr val="0000FF"/>
                </a:solidFill>
              </a:rPr>
              <a:t>Según </a:t>
            </a:r>
            <a:r>
              <a:rPr lang="es-MX" sz="2800" dirty="0">
                <a:solidFill>
                  <a:srgbClr val="0000FF"/>
                </a:solidFill>
              </a:rPr>
              <a:t>otros autores </a:t>
            </a:r>
            <a:r>
              <a:rPr lang="es-MX" sz="2800" b="1" u="sng" dirty="0">
                <a:solidFill>
                  <a:srgbClr val="0000FF"/>
                </a:solidFill>
              </a:rPr>
              <a:t>la culpa consciente se origina </a:t>
            </a:r>
            <a:r>
              <a:rPr lang="es-MX" sz="2800" b="1" u="sng" dirty="0">
                <a:solidFill>
                  <a:srgbClr val="FF0000"/>
                </a:solidFill>
              </a:rPr>
              <a:t>en la capacidad empática</a:t>
            </a:r>
            <a:r>
              <a:rPr lang="es-MX" sz="2800" dirty="0">
                <a:solidFill>
                  <a:srgbClr val="0000FF"/>
                </a:solidFill>
              </a:rPr>
              <a:t>, es decir, en la capacidad de </a:t>
            </a:r>
            <a:r>
              <a:rPr lang="es-MX" sz="2800" dirty="0" smtClean="0">
                <a:solidFill>
                  <a:srgbClr val="0000FF"/>
                </a:solidFill>
              </a:rPr>
              <a:t>identificarse </a:t>
            </a:r>
            <a:r>
              <a:rPr lang="es-MX" sz="2800" dirty="0">
                <a:solidFill>
                  <a:srgbClr val="0000FF"/>
                </a:solidFill>
              </a:rPr>
              <a:t>en los estados de ánimo de los demás; eso estimula a </a:t>
            </a:r>
            <a:r>
              <a:rPr lang="es-MX" sz="2800" b="1" u="sng" dirty="0">
                <a:solidFill>
                  <a:srgbClr val="0000FF"/>
                </a:solidFill>
              </a:rPr>
              <a:t>actuar para aligerar el sufrimiento</a:t>
            </a:r>
            <a:r>
              <a:rPr lang="es-MX" sz="2800" dirty="0">
                <a:solidFill>
                  <a:srgbClr val="0000FF"/>
                </a:solidFill>
              </a:rPr>
              <a:t> de la persona en dificultad. La capacidad empática se torna en culpa cuando el niño </a:t>
            </a:r>
            <a:r>
              <a:rPr lang="es-MX" sz="2800" dirty="0">
                <a:solidFill>
                  <a:srgbClr val="FF0000"/>
                </a:solidFill>
              </a:rPr>
              <a:t>se da cuenta que él ha sido la causa del sufrimiento ajeno</a:t>
            </a:r>
            <a:r>
              <a:rPr lang="es-MX" sz="2800" dirty="0">
                <a:solidFill>
                  <a:srgbClr val="0000FF"/>
                </a:solidFill>
              </a:rPr>
              <a:t> (o cuando es inducido a creerlo). </a:t>
            </a:r>
            <a:endParaRPr lang="es-MX" sz="2800" dirty="0" smtClean="0">
              <a:solidFill>
                <a:srgbClr val="0000FF"/>
              </a:solidFill>
            </a:endParaRPr>
          </a:p>
          <a:p>
            <a:pPr algn="ctr"/>
            <a:r>
              <a:rPr lang="es-MX" sz="2800" dirty="0" smtClean="0">
                <a:solidFill>
                  <a:srgbClr val="0000FF"/>
                </a:solidFill>
              </a:rPr>
              <a:t>Según </a:t>
            </a:r>
            <a:r>
              <a:rPr lang="es-MX" sz="2800" dirty="0">
                <a:solidFill>
                  <a:srgbClr val="0000FF"/>
                </a:solidFill>
              </a:rPr>
              <a:t>esta teoría, la culpa nace de la convergencia entre </a:t>
            </a:r>
            <a:r>
              <a:rPr lang="es-MX" sz="2800" u="sng" dirty="0">
                <a:solidFill>
                  <a:srgbClr val="0000FF"/>
                </a:solidFill>
              </a:rPr>
              <a:t>respuestas empáticas</a:t>
            </a:r>
            <a:r>
              <a:rPr lang="es-MX" sz="2800" dirty="0">
                <a:solidFill>
                  <a:srgbClr val="0000FF"/>
                </a:solidFill>
              </a:rPr>
              <a:t> provocadas por la observación del sufrimiento ajeno y por una serie de </a:t>
            </a:r>
            <a:r>
              <a:rPr lang="es-MX" sz="2800" u="sng" dirty="0">
                <a:solidFill>
                  <a:srgbClr val="0000FF"/>
                </a:solidFill>
              </a:rPr>
              <a:t>evaluaciones cognitivas</a:t>
            </a:r>
            <a:r>
              <a:rPr lang="es-MX" sz="2800" dirty="0">
                <a:solidFill>
                  <a:srgbClr val="0000FF"/>
                </a:solidFill>
              </a:rPr>
              <a:t>: quién es el responsable del daño, si hubo o no intención de dañar, si la acción es o no contraria a los estándares sociales y culturales</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3577455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1052736"/>
            <a:ext cx="7920880" cy="4401205"/>
          </a:xfrm>
          <a:prstGeom prst="rect">
            <a:avLst/>
          </a:prstGeom>
          <a:noFill/>
        </p:spPr>
        <p:txBody>
          <a:bodyPr wrap="square" rtlCol="0">
            <a:spAutoFit/>
          </a:bodyPr>
          <a:lstStyle/>
          <a:p>
            <a:pPr algn="ctr"/>
            <a:r>
              <a:rPr lang="es-MX" sz="2800" dirty="0" smtClean="0">
                <a:solidFill>
                  <a:srgbClr val="0000FF"/>
                </a:solidFill>
              </a:rPr>
              <a:t>También </a:t>
            </a:r>
            <a:r>
              <a:rPr lang="es-MX" sz="2800" dirty="0">
                <a:solidFill>
                  <a:srgbClr val="0000FF"/>
                </a:solidFill>
              </a:rPr>
              <a:t>existe otra explicación para el surgimiento del sentimiento de culpa: </a:t>
            </a:r>
            <a:r>
              <a:rPr lang="es-MX" sz="2800" u="sng" dirty="0">
                <a:solidFill>
                  <a:srgbClr val="FF0000"/>
                </a:solidFill>
              </a:rPr>
              <a:t>el ansia de separación y exclusión</a:t>
            </a:r>
            <a:r>
              <a:rPr lang="es-MX" sz="2800" dirty="0">
                <a:solidFill>
                  <a:srgbClr val="0000FF"/>
                </a:solidFill>
              </a:rPr>
              <a:t>. Se trata del miedo a perder los lazos afectivos importantes y a ser rechazado por las personas significativas y por la sociedad. </a:t>
            </a:r>
            <a:r>
              <a:rPr lang="es-MX" sz="2800" u="sng" dirty="0">
                <a:solidFill>
                  <a:srgbClr val="0000FF"/>
                </a:solidFill>
              </a:rPr>
              <a:t>Herir o causar daño</a:t>
            </a:r>
            <a:r>
              <a:rPr lang="es-MX" sz="2800" dirty="0">
                <a:solidFill>
                  <a:srgbClr val="0000FF"/>
                </a:solidFill>
              </a:rPr>
              <a:t> a otra persona puede ser peligroso porque </a:t>
            </a:r>
            <a:r>
              <a:rPr lang="es-MX" sz="2800" u="sng" dirty="0">
                <a:solidFill>
                  <a:srgbClr val="0000FF"/>
                </a:solidFill>
              </a:rPr>
              <a:t>aumenta el riesgo de abandono y rechazo</a:t>
            </a:r>
            <a:r>
              <a:rPr lang="es-MX" sz="2800" dirty="0">
                <a:solidFill>
                  <a:srgbClr val="0000FF"/>
                </a:solidFill>
              </a:rPr>
              <a:t>. </a:t>
            </a:r>
            <a:r>
              <a:rPr lang="es-MX" sz="2800" b="1" u="sng" dirty="0">
                <a:solidFill>
                  <a:srgbClr val="0000FF"/>
                </a:solidFill>
              </a:rPr>
              <a:t>Sentir culpa funciona como “prevención”</a:t>
            </a:r>
            <a:r>
              <a:rPr lang="es-MX" sz="2800" dirty="0">
                <a:solidFill>
                  <a:srgbClr val="0000FF"/>
                </a:solidFill>
              </a:rPr>
              <a:t>  en la actuación de conductas que podrían llevar a la persona a ser o sentirse desaprobada. </a:t>
            </a:r>
          </a:p>
        </p:txBody>
      </p:sp>
    </p:spTree>
    <p:extLst>
      <p:ext uri="{BB962C8B-B14F-4D97-AF65-F5344CB8AC3E}">
        <p14:creationId xmlns:p14="http://schemas.microsoft.com/office/powerpoint/2010/main" val="477716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476672"/>
            <a:ext cx="7920880" cy="6124754"/>
          </a:xfrm>
          <a:prstGeom prst="rect">
            <a:avLst/>
          </a:prstGeom>
          <a:noFill/>
        </p:spPr>
        <p:txBody>
          <a:bodyPr wrap="square" rtlCol="0">
            <a:spAutoFit/>
          </a:bodyPr>
          <a:lstStyle/>
          <a:p>
            <a:pPr algn="ctr"/>
            <a:r>
              <a:rPr lang="es-MX" sz="2800" dirty="0" smtClean="0">
                <a:solidFill>
                  <a:srgbClr val="0000FF"/>
                </a:solidFill>
              </a:rPr>
              <a:t>Con </a:t>
            </a:r>
            <a:r>
              <a:rPr lang="es-MX" sz="2800" dirty="0">
                <a:solidFill>
                  <a:srgbClr val="0000FF"/>
                </a:solidFill>
              </a:rPr>
              <a:t>el paso del tiempo el niño va desarrollando una sensibilidad emocional más fina: empieza a </a:t>
            </a:r>
            <a:r>
              <a:rPr lang="es-MX" sz="2800" b="1" u="sng" dirty="0">
                <a:solidFill>
                  <a:srgbClr val="0000FF"/>
                </a:solidFill>
              </a:rPr>
              <a:t>“sentir culpa”</a:t>
            </a:r>
            <a:r>
              <a:rPr lang="es-MX" sz="2800" dirty="0">
                <a:solidFill>
                  <a:srgbClr val="0000FF"/>
                </a:solidFill>
              </a:rPr>
              <a:t> no sólo por lo que hace, sino también </a:t>
            </a:r>
            <a:r>
              <a:rPr lang="es-MX" sz="2800" b="1" u="sng" dirty="0">
                <a:solidFill>
                  <a:srgbClr val="0000FF"/>
                </a:solidFill>
              </a:rPr>
              <a:t>por lo que “omite”</a:t>
            </a:r>
            <a:r>
              <a:rPr lang="es-MX" sz="2800" dirty="0">
                <a:solidFill>
                  <a:srgbClr val="0000FF"/>
                </a:solidFill>
              </a:rPr>
              <a:t>.</a:t>
            </a:r>
          </a:p>
          <a:p>
            <a:pPr algn="ctr"/>
            <a:endParaRPr lang="es-MX" sz="2800" dirty="0" smtClean="0">
              <a:solidFill>
                <a:srgbClr val="0000FF"/>
              </a:solidFill>
            </a:endParaRPr>
          </a:p>
          <a:p>
            <a:pPr algn="ctr"/>
            <a:r>
              <a:rPr lang="es-MX" sz="2800" dirty="0" smtClean="0">
                <a:solidFill>
                  <a:srgbClr val="0000FF"/>
                </a:solidFill>
              </a:rPr>
              <a:t>La </a:t>
            </a:r>
            <a:r>
              <a:rPr lang="es-MX" sz="2800" dirty="0">
                <a:solidFill>
                  <a:srgbClr val="0000FF"/>
                </a:solidFill>
              </a:rPr>
              <a:t>culpa puede también transformarse en un estado permanente o crónico: se convierte, en algunas ocasiones, en un </a:t>
            </a:r>
            <a:r>
              <a:rPr lang="es-MX" sz="2800" b="1" u="sng" dirty="0">
                <a:solidFill>
                  <a:srgbClr val="0000FF"/>
                </a:solidFill>
              </a:rPr>
              <a:t>“rasgo” de la personalidad</a:t>
            </a:r>
            <a:r>
              <a:rPr lang="es-MX" sz="2800" dirty="0">
                <a:solidFill>
                  <a:srgbClr val="0000FF"/>
                </a:solidFill>
              </a:rPr>
              <a:t> o en un “estado” o “condición mental”. </a:t>
            </a:r>
            <a:endParaRPr lang="es-MX" sz="2800" dirty="0" smtClean="0">
              <a:solidFill>
                <a:srgbClr val="0000FF"/>
              </a:solidFill>
            </a:endParaRPr>
          </a:p>
          <a:p>
            <a:pPr algn="ctr"/>
            <a:r>
              <a:rPr lang="es-MX" sz="2800" dirty="0" smtClean="0">
                <a:solidFill>
                  <a:srgbClr val="0000FF"/>
                </a:solidFill>
              </a:rPr>
              <a:t>La </a:t>
            </a:r>
            <a:r>
              <a:rPr lang="es-MX" sz="2800" dirty="0">
                <a:solidFill>
                  <a:srgbClr val="0000FF"/>
                </a:solidFill>
              </a:rPr>
              <a:t>culpa como reacción emocional tiene una </a:t>
            </a:r>
            <a:r>
              <a:rPr lang="es-MX" sz="2800" b="1" u="sng" dirty="0">
                <a:solidFill>
                  <a:srgbClr val="FF0000"/>
                </a:solidFill>
              </a:rPr>
              <a:t>función “adaptativa”</a:t>
            </a:r>
            <a:r>
              <a:rPr lang="es-MX" sz="2800" dirty="0">
                <a:solidFill>
                  <a:srgbClr val="0000FF"/>
                </a:solidFill>
              </a:rPr>
              <a:t> al ambiente cercano, pero en el caso de convertirse en un estado crónico, toma una valencia negativa, de lastre que impide un funcionamiento normal y una relación adecuada con el medio. </a:t>
            </a:r>
            <a:endParaRPr lang="es-MX" sz="2800" dirty="0" smtClean="0">
              <a:solidFill>
                <a:srgbClr val="0000FF"/>
              </a:solidFill>
            </a:endParaRPr>
          </a:p>
        </p:txBody>
      </p:sp>
    </p:spTree>
    <p:extLst>
      <p:ext uri="{BB962C8B-B14F-4D97-AF65-F5344CB8AC3E}">
        <p14:creationId xmlns:p14="http://schemas.microsoft.com/office/powerpoint/2010/main" val="3104631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620688"/>
            <a:ext cx="7920880" cy="5693866"/>
          </a:xfrm>
          <a:prstGeom prst="rect">
            <a:avLst/>
          </a:prstGeom>
          <a:noFill/>
        </p:spPr>
        <p:txBody>
          <a:bodyPr wrap="square" rtlCol="0">
            <a:spAutoFit/>
          </a:bodyPr>
          <a:lstStyle/>
          <a:p>
            <a:pPr algn="ctr"/>
            <a:r>
              <a:rPr lang="es-MX" sz="2800" dirty="0" smtClean="0">
                <a:solidFill>
                  <a:srgbClr val="0000FF"/>
                </a:solidFill>
              </a:rPr>
              <a:t>Muy </a:t>
            </a:r>
            <a:r>
              <a:rPr lang="es-MX" sz="2800" dirty="0">
                <a:solidFill>
                  <a:srgbClr val="0000FF"/>
                </a:solidFill>
              </a:rPr>
              <a:t>importante es, en este sentido, el </a:t>
            </a:r>
            <a:r>
              <a:rPr lang="es-MX" sz="2800" b="1" u="sng" dirty="0">
                <a:solidFill>
                  <a:srgbClr val="FF0000"/>
                </a:solidFill>
              </a:rPr>
              <a:t>“sistema de atribuciones”</a:t>
            </a:r>
            <a:r>
              <a:rPr lang="es-MX" sz="2800" dirty="0">
                <a:solidFill>
                  <a:srgbClr val="0000FF"/>
                </a:solidFill>
              </a:rPr>
              <a:t> que el niño desarrolla: </a:t>
            </a:r>
            <a:endParaRPr lang="es-MX" sz="2800" dirty="0" smtClean="0">
              <a:solidFill>
                <a:srgbClr val="0000FF"/>
              </a:solidFill>
            </a:endParaRPr>
          </a:p>
          <a:p>
            <a:pPr algn="ctr"/>
            <a:r>
              <a:rPr lang="es-MX" sz="2800" dirty="0" smtClean="0">
                <a:solidFill>
                  <a:srgbClr val="0000FF"/>
                </a:solidFill>
              </a:rPr>
              <a:t>la </a:t>
            </a:r>
            <a:r>
              <a:rPr lang="es-MX" sz="2800" dirty="0">
                <a:solidFill>
                  <a:srgbClr val="0000FF"/>
                </a:solidFill>
              </a:rPr>
              <a:t>educación puede favorecer una </a:t>
            </a:r>
            <a:r>
              <a:rPr lang="es-MX" sz="2800" b="1" u="sng" dirty="0">
                <a:solidFill>
                  <a:srgbClr val="FF0000"/>
                </a:solidFill>
              </a:rPr>
              <a:t>atribución interna</a:t>
            </a:r>
            <a:r>
              <a:rPr lang="es-MX" sz="2800" dirty="0">
                <a:solidFill>
                  <a:srgbClr val="0000FF"/>
                </a:solidFill>
              </a:rPr>
              <a:t> (de ahí la responsabilidad personal) </a:t>
            </a:r>
            <a:endParaRPr lang="es-MX" sz="2800" dirty="0" smtClean="0">
              <a:solidFill>
                <a:srgbClr val="0000FF"/>
              </a:solidFill>
            </a:endParaRPr>
          </a:p>
          <a:p>
            <a:pPr algn="ctr"/>
            <a:r>
              <a:rPr lang="es-MX" sz="2800" b="1" u="sng" dirty="0" smtClean="0">
                <a:solidFill>
                  <a:srgbClr val="FF0000"/>
                </a:solidFill>
              </a:rPr>
              <a:t>global</a:t>
            </a:r>
            <a:r>
              <a:rPr lang="es-MX" sz="2800" dirty="0" smtClean="0">
                <a:solidFill>
                  <a:srgbClr val="0000FF"/>
                </a:solidFill>
              </a:rPr>
              <a:t> </a:t>
            </a:r>
            <a:r>
              <a:rPr lang="es-MX" sz="2800" dirty="0">
                <a:solidFill>
                  <a:srgbClr val="0000FF"/>
                </a:solidFill>
              </a:rPr>
              <a:t>(origen de la vergüenza) o </a:t>
            </a:r>
            <a:r>
              <a:rPr lang="es-MX" sz="2800" b="1" u="sng" dirty="0">
                <a:solidFill>
                  <a:srgbClr val="FF0000"/>
                </a:solidFill>
              </a:rPr>
              <a:t>específica</a:t>
            </a:r>
            <a:r>
              <a:rPr lang="es-MX" sz="2800" dirty="0">
                <a:solidFill>
                  <a:srgbClr val="0000FF"/>
                </a:solidFill>
              </a:rPr>
              <a:t> (que origina la culpa).</a:t>
            </a:r>
          </a:p>
          <a:p>
            <a:pPr algn="ctr"/>
            <a:r>
              <a:rPr lang="es-MX" sz="2800" dirty="0">
                <a:solidFill>
                  <a:srgbClr val="0000FF"/>
                </a:solidFill>
              </a:rPr>
              <a:t>En general, todas las situaciones de abuso, maltrato o elevado conflicto entre los padres</a:t>
            </a:r>
            <a:r>
              <a:rPr lang="es-MX" sz="2800" b="1" dirty="0">
                <a:solidFill>
                  <a:srgbClr val="0000FF"/>
                </a:solidFill>
              </a:rPr>
              <a:t>,</a:t>
            </a:r>
            <a:r>
              <a:rPr lang="es-MX" sz="2800" dirty="0">
                <a:solidFill>
                  <a:srgbClr val="0000FF"/>
                </a:solidFill>
              </a:rPr>
              <a:t> pueden generar formas de atribución interna y sentimientos de culpa crónica. Un ambiente cálido, un afecto no condicionado y ambientes que favorezcan el “cuidado” de objetos-mascotas-personas,  ayudan a generar sentimientos de culpa “adaptativos</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4264936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476672"/>
            <a:ext cx="7776864" cy="6124754"/>
          </a:xfrm>
          <a:prstGeom prst="rect">
            <a:avLst/>
          </a:prstGeom>
          <a:noFill/>
        </p:spPr>
        <p:txBody>
          <a:bodyPr wrap="square" rtlCol="0">
            <a:spAutoFit/>
          </a:bodyPr>
          <a:lstStyle/>
          <a:p>
            <a:pPr algn="ctr"/>
            <a:r>
              <a:rPr lang="es-MX" sz="2800" b="1" dirty="0">
                <a:solidFill>
                  <a:srgbClr val="FF0000"/>
                </a:solidFill>
              </a:rPr>
              <a:t>Aspectos sociales y culturales  </a:t>
            </a:r>
            <a:endParaRPr lang="es-MX" sz="2800" dirty="0">
              <a:solidFill>
                <a:srgbClr val="FF0000"/>
              </a:solidFill>
            </a:endParaRPr>
          </a:p>
          <a:p>
            <a:pPr algn="ctr"/>
            <a:endParaRPr lang="es-MX" sz="2800" dirty="0" smtClean="0">
              <a:solidFill>
                <a:srgbClr val="0000FF"/>
              </a:solidFill>
            </a:endParaRPr>
          </a:p>
          <a:p>
            <a:pPr algn="ctr"/>
            <a:r>
              <a:rPr lang="es-MX" sz="2800" dirty="0" smtClean="0">
                <a:solidFill>
                  <a:srgbClr val="0000FF"/>
                </a:solidFill>
              </a:rPr>
              <a:t>La </a:t>
            </a:r>
            <a:r>
              <a:rPr lang="es-MX" sz="2800" dirty="0">
                <a:solidFill>
                  <a:srgbClr val="0000FF"/>
                </a:solidFill>
              </a:rPr>
              <a:t>cultura nos da la pauta para la </a:t>
            </a:r>
            <a:r>
              <a:rPr lang="es-MX" sz="2800" b="1" u="sng" dirty="0">
                <a:solidFill>
                  <a:srgbClr val="0000FF"/>
                </a:solidFill>
              </a:rPr>
              <a:t>adquisición de las reglas</a:t>
            </a:r>
            <a:r>
              <a:rPr lang="es-MX" sz="2800" b="1" dirty="0">
                <a:solidFill>
                  <a:srgbClr val="0000FF"/>
                </a:solidFill>
              </a:rPr>
              <a:t> </a:t>
            </a:r>
            <a:r>
              <a:rPr lang="es-MX" sz="2800" dirty="0">
                <a:solidFill>
                  <a:srgbClr val="0000FF"/>
                </a:solidFill>
              </a:rPr>
              <a:t>que nos permiten movernos con soltura en el grupo social de referencia. </a:t>
            </a:r>
          </a:p>
          <a:p>
            <a:pPr algn="ctr"/>
            <a:r>
              <a:rPr lang="es-MX" sz="2800" dirty="0">
                <a:solidFill>
                  <a:srgbClr val="0000FF"/>
                </a:solidFill>
              </a:rPr>
              <a:t>Desde el nacimiento el niño está insertado en las </a:t>
            </a:r>
            <a:r>
              <a:rPr lang="es-MX" sz="2800" u="sng" dirty="0">
                <a:solidFill>
                  <a:srgbClr val="0000FF"/>
                </a:solidFill>
              </a:rPr>
              <a:t>prácticas sociales y culturales</a:t>
            </a:r>
            <a:r>
              <a:rPr lang="es-MX" sz="2800" dirty="0">
                <a:solidFill>
                  <a:srgbClr val="0000FF"/>
                </a:solidFill>
              </a:rPr>
              <a:t> del grupo en el que deberá desenvolverse. </a:t>
            </a:r>
            <a:endParaRPr lang="es-MX" sz="2800" dirty="0" smtClean="0">
              <a:solidFill>
                <a:srgbClr val="0000FF"/>
              </a:solidFill>
            </a:endParaRPr>
          </a:p>
          <a:p>
            <a:pPr algn="ctr"/>
            <a:r>
              <a:rPr lang="es-MX" sz="2800" dirty="0" smtClean="0">
                <a:solidFill>
                  <a:srgbClr val="0000FF"/>
                </a:solidFill>
              </a:rPr>
              <a:t>Por </a:t>
            </a:r>
            <a:r>
              <a:rPr lang="es-MX" sz="2800" dirty="0">
                <a:solidFill>
                  <a:srgbClr val="0000FF"/>
                </a:solidFill>
              </a:rPr>
              <a:t>eso la </a:t>
            </a:r>
            <a:r>
              <a:rPr lang="es-MX" sz="2800" u="sng" dirty="0">
                <a:solidFill>
                  <a:srgbClr val="0000FF"/>
                </a:solidFill>
              </a:rPr>
              <a:t>capacidad de distinguir entre violaciones de las </a:t>
            </a:r>
            <a:r>
              <a:rPr lang="es-MX" sz="2800" b="1" u="sng" dirty="0">
                <a:solidFill>
                  <a:srgbClr val="FF0000"/>
                </a:solidFill>
              </a:rPr>
              <a:t>normas sociales </a:t>
            </a:r>
            <a:r>
              <a:rPr lang="es-MX" sz="2800" u="sng" dirty="0">
                <a:solidFill>
                  <a:srgbClr val="0000FF"/>
                </a:solidFill>
              </a:rPr>
              <a:t>y las transgresiones a las </a:t>
            </a:r>
            <a:r>
              <a:rPr lang="es-MX" sz="2800" b="1" u="sng" dirty="0">
                <a:solidFill>
                  <a:srgbClr val="FF0000"/>
                </a:solidFill>
              </a:rPr>
              <a:t>normas éticas</a:t>
            </a:r>
            <a:r>
              <a:rPr lang="es-MX" sz="2800" b="1" dirty="0">
                <a:solidFill>
                  <a:srgbClr val="FF0000"/>
                </a:solidFill>
              </a:rPr>
              <a:t>  </a:t>
            </a:r>
            <a:r>
              <a:rPr lang="es-MX" sz="2800" dirty="0">
                <a:solidFill>
                  <a:srgbClr val="0000FF"/>
                </a:solidFill>
              </a:rPr>
              <a:t>es una conquista fundamental en la primera infancia. La interiorización de normas sociales y morales apropiadas es la base de una buena socialización y adaptación al medio ambiente. </a:t>
            </a:r>
          </a:p>
        </p:txBody>
      </p:sp>
    </p:spTree>
    <p:extLst>
      <p:ext uri="{BB962C8B-B14F-4D97-AF65-F5344CB8AC3E}">
        <p14:creationId xmlns:p14="http://schemas.microsoft.com/office/powerpoint/2010/main" val="1303187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692696"/>
            <a:ext cx="7776864" cy="5693866"/>
          </a:xfrm>
          <a:prstGeom prst="rect">
            <a:avLst/>
          </a:prstGeom>
          <a:noFill/>
        </p:spPr>
        <p:txBody>
          <a:bodyPr wrap="square" rtlCol="0">
            <a:spAutoFit/>
          </a:bodyPr>
          <a:lstStyle/>
          <a:p>
            <a:pPr algn="ctr"/>
            <a:r>
              <a:rPr lang="es-MX" sz="2800" dirty="0" smtClean="0">
                <a:solidFill>
                  <a:srgbClr val="0000FF"/>
                </a:solidFill>
              </a:rPr>
              <a:t>Entre </a:t>
            </a:r>
            <a:r>
              <a:rPr lang="es-MX" sz="2800" dirty="0">
                <a:solidFill>
                  <a:srgbClr val="0000FF"/>
                </a:solidFill>
              </a:rPr>
              <a:t>las emociones que favorecen la auto-reflexión sobre estos fenómenos, </a:t>
            </a:r>
            <a:r>
              <a:rPr lang="es-MX" sz="2800" u="sng" dirty="0">
                <a:solidFill>
                  <a:srgbClr val="FF0000"/>
                </a:solidFill>
              </a:rPr>
              <a:t>la culpa es ciertamente la que más afianza este proceso</a:t>
            </a:r>
            <a:r>
              <a:rPr lang="es-MX" sz="2800" dirty="0">
                <a:solidFill>
                  <a:srgbClr val="0000FF"/>
                </a:solidFill>
              </a:rPr>
              <a:t>, porque implica el desarrollo de la </a:t>
            </a:r>
            <a:r>
              <a:rPr lang="es-MX" sz="2800" b="1" u="sng" dirty="0">
                <a:solidFill>
                  <a:srgbClr val="0000FF"/>
                </a:solidFill>
              </a:rPr>
              <a:t>capacidad empática</a:t>
            </a:r>
            <a:r>
              <a:rPr lang="es-MX" sz="2800" b="1" dirty="0">
                <a:solidFill>
                  <a:srgbClr val="0000FF"/>
                </a:solidFill>
              </a:rPr>
              <a:t> </a:t>
            </a:r>
            <a:r>
              <a:rPr lang="es-MX" sz="2800" dirty="0">
                <a:solidFill>
                  <a:srgbClr val="0000FF"/>
                </a:solidFill>
              </a:rPr>
              <a:t>(ponerse en lugar de los demás, “des-centrarse”) y origina </a:t>
            </a:r>
            <a:r>
              <a:rPr lang="es-MX" sz="2800" b="1" u="sng" dirty="0">
                <a:solidFill>
                  <a:srgbClr val="0000FF"/>
                </a:solidFill>
              </a:rPr>
              <a:t>estados de ánimo dolorosos cuando se violan los derechos ajenos</a:t>
            </a:r>
            <a:r>
              <a:rPr lang="es-MX" sz="2800" dirty="0">
                <a:solidFill>
                  <a:srgbClr val="0000FF"/>
                </a:solidFill>
              </a:rPr>
              <a:t>. </a:t>
            </a:r>
            <a:endParaRPr lang="es-MX" sz="2800" dirty="0" smtClean="0">
              <a:solidFill>
                <a:srgbClr val="0000FF"/>
              </a:solidFill>
            </a:endParaRPr>
          </a:p>
          <a:p>
            <a:pPr algn="ctr"/>
            <a:r>
              <a:rPr lang="es-MX" sz="2800" dirty="0" smtClean="0">
                <a:solidFill>
                  <a:srgbClr val="0000FF"/>
                </a:solidFill>
              </a:rPr>
              <a:t>El </a:t>
            </a:r>
            <a:r>
              <a:rPr lang="es-MX" sz="2800" dirty="0">
                <a:solidFill>
                  <a:srgbClr val="0000FF"/>
                </a:solidFill>
              </a:rPr>
              <a:t>niño aprende a identificar el bien y el mal, reflexionando sobre las reacciones de los padres (lo que los hace felices o los decepciona) y lo que puede evitarle un castigo y granjearle un premio. Con el paso del tiempo </a:t>
            </a:r>
            <a:r>
              <a:rPr lang="es-MX" sz="2800" b="1" u="sng" dirty="0">
                <a:solidFill>
                  <a:srgbClr val="0000FF"/>
                </a:solidFill>
              </a:rPr>
              <a:t>interioriza, “hace suyos”, los valores de lo que es bueno y malo</a:t>
            </a:r>
            <a:r>
              <a:rPr lang="es-MX" sz="2800" dirty="0">
                <a:solidFill>
                  <a:srgbClr val="0000FF"/>
                </a:solidFill>
              </a:rPr>
              <a:t>. </a:t>
            </a:r>
          </a:p>
        </p:txBody>
      </p:sp>
    </p:spTree>
    <p:extLst>
      <p:ext uri="{BB962C8B-B14F-4D97-AF65-F5344CB8AC3E}">
        <p14:creationId xmlns:p14="http://schemas.microsoft.com/office/powerpoint/2010/main" val="2793074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476672"/>
            <a:ext cx="8064896" cy="5693866"/>
          </a:xfrm>
          <a:prstGeom prst="rect">
            <a:avLst/>
          </a:prstGeom>
          <a:noFill/>
        </p:spPr>
        <p:txBody>
          <a:bodyPr wrap="square" rtlCol="0">
            <a:spAutoFit/>
          </a:bodyPr>
          <a:lstStyle/>
          <a:p>
            <a:pPr algn="ctr"/>
            <a:r>
              <a:rPr lang="es-MX" sz="2800" b="1" dirty="0">
                <a:solidFill>
                  <a:srgbClr val="FF0000"/>
                </a:solidFill>
              </a:rPr>
              <a:t>REPARAR LOS ERRORES</a:t>
            </a:r>
            <a:endParaRPr lang="es-MX" sz="2800" dirty="0">
              <a:solidFill>
                <a:srgbClr val="FF0000"/>
              </a:solidFill>
            </a:endParaRPr>
          </a:p>
          <a:p>
            <a:pPr algn="ctr"/>
            <a:r>
              <a:rPr lang="es-MX" sz="2800" b="1" dirty="0">
                <a:solidFill>
                  <a:srgbClr val="FF0000"/>
                </a:solidFill>
              </a:rPr>
              <a:t>Significado “positivo” de la culpa</a:t>
            </a:r>
            <a:endParaRPr lang="es-MX" sz="2800" dirty="0">
              <a:solidFill>
                <a:srgbClr val="FF0000"/>
              </a:solidFill>
            </a:endParaRPr>
          </a:p>
          <a:p>
            <a:pPr algn="ctr"/>
            <a:endParaRPr lang="es-MX" sz="2800" dirty="0" smtClean="0">
              <a:solidFill>
                <a:srgbClr val="0000FF"/>
              </a:solidFill>
            </a:endParaRPr>
          </a:p>
          <a:p>
            <a:pPr algn="ctr"/>
            <a:r>
              <a:rPr lang="es-MX" sz="2800" dirty="0" smtClean="0">
                <a:solidFill>
                  <a:srgbClr val="0000FF"/>
                </a:solidFill>
              </a:rPr>
              <a:t>Reconocer  </a:t>
            </a:r>
            <a:r>
              <a:rPr lang="es-MX" sz="2800" dirty="0">
                <a:solidFill>
                  <a:srgbClr val="0000FF"/>
                </a:solidFill>
              </a:rPr>
              <a:t>nuestra responsabilidad respecto a una acción que hemos llevado a cabo, significa </a:t>
            </a:r>
            <a:r>
              <a:rPr lang="es-MX" sz="2800" b="1" u="sng" dirty="0">
                <a:solidFill>
                  <a:srgbClr val="0000FF"/>
                </a:solidFill>
              </a:rPr>
              <a:t>tomar una posición “des-centrada” respecto a uno mismo</a:t>
            </a:r>
            <a:r>
              <a:rPr lang="es-MX" sz="2800" dirty="0">
                <a:solidFill>
                  <a:srgbClr val="0000FF"/>
                </a:solidFill>
              </a:rPr>
              <a:t>: es </a:t>
            </a:r>
            <a:r>
              <a:rPr lang="es-MX" sz="2800" u="sng" dirty="0">
                <a:solidFill>
                  <a:srgbClr val="FF0000"/>
                </a:solidFill>
              </a:rPr>
              <a:t>como si nos observáramos desde afuera</a:t>
            </a:r>
            <a:r>
              <a:rPr lang="es-MX" sz="2800" dirty="0">
                <a:solidFill>
                  <a:srgbClr val="0000FF"/>
                </a:solidFill>
              </a:rPr>
              <a:t>. </a:t>
            </a:r>
            <a:endParaRPr lang="es-MX" sz="2800" dirty="0" smtClean="0">
              <a:solidFill>
                <a:srgbClr val="0000FF"/>
              </a:solidFill>
            </a:endParaRPr>
          </a:p>
          <a:p>
            <a:pPr algn="ctr"/>
            <a:r>
              <a:rPr lang="es-MX" sz="2800" dirty="0" smtClean="0">
                <a:solidFill>
                  <a:srgbClr val="0000FF"/>
                </a:solidFill>
              </a:rPr>
              <a:t>Nos </a:t>
            </a:r>
            <a:r>
              <a:rPr lang="es-MX" sz="2800" dirty="0">
                <a:solidFill>
                  <a:srgbClr val="0000FF"/>
                </a:solidFill>
              </a:rPr>
              <a:t>transformamos en </a:t>
            </a:r>
            <a:r>
              <a:rPr lang="es-MX" sz="2800" u="sng" dirty="0">
                <a:solidFill>
                  <a:srgbClr val="0000FF"/>
                </a:solidFill>
              </a:rPr>
              <a:t>“jueces” de nosotros mismo</a:t>
            </a:r>
            <a:r>
              <a:rPr lang="es-MX" sz="2800" dirty="0">
                <a:solidFill>
                  <a:srgbClr val="0000FF"/>
                </a:solidFill>
              </a:rPr>
              <a:t>: nos atribuimos la “responsabilidad” del sufrimiento y empezamos a sentir la culpa.</a:t>
            </a:r>
          </a:p>
          <a:p>
            <a:pPr algn="ctr"/>
            <a:r>
              <a:rPr lang="es-MX" sz="2800" dirty="0" smtClean="0">
                <a:solidFill>
                  <a:srgbClr val="0000FF"/>
                </a:solidFill>
              </a:rPr>
              <a:t>Esta observación puede ayudarnos a detectar </a:t>
            </a:r>
            <a:r>
              <a:rPr lang="es-MX" sz="2800" b="1" u="sng" dirty="0" smtClean="0">
                <a:solidFill>
                  <a:srgbClr val="FF0000"/>
                </a:solidFill>
              </a:rPr>
              <a:t>dos</a:t>
            </a:r>
            <a:r>
              <a:rPr lang="es-MX" sz="2800" dirty="0" smtClean="0">
                <a:solidFill>
                  <a:srgbClr val="0000FF"/>
                </a:solidFill>
              </a:rPr>
              <a:t> </a:t>
            </a:r>
            <a:r>
              <a:rPr lang="es-MX" sz="2800" u="sng" dirty="0" smtClean="0">
                <a:solidFill>
                  <a:srgbClr val="0000FF"/>
                </a:solidFill>
              </a:rPr>
              <a:t>experiencias fundamentales</a:t>
            </a:r>
            <a:r>
              <a:rPr lang="es-MX" sz="2800" dirty="0" smtClean="0">
                <a:solidFill>
                  <a:srgbClr val="0000FF"/>
                </a:solidFill>
              </a:rPr>
              <a:t> que pueden suscitar la emoción de la culpa.</a:t>
            </a:r>
          </a:p>
        </p:txBody>
      </p:sp>
    </p:spTree>
    <p:extLst>
      <p:ext uri="{BB962C8B-B14F-4D97-AF65-F5344CB8AC3E}">
        <p14:creationId xmlns:p14="http://schemas.microsoft.com/office/powerpoint/2010/main" val="1137240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115616" y="1772816"/>
            <a:ext cx="6768752" cy="3108543"/>
          </a:xfrm>
          <a:prstGeom prst="rect">
            <a:avLst/>
          </a:prstGeom>
          <a:noFill/>
        </p:spPr>
        <p:txBody>
          <a:bodyPr wrap="square" rtlCol="0">
            <a:spAutoFit/>
          </a:bodyPr>
          <a:lstStyle/>
          <a:p>
            <a:pPr algn="ctr"/>
            <a:r>
              <a:rPr lang="es-MX" sz="2800" b="1" dirty="0">
                <a:solidFill>
                  <a:srgbClr val="FF0000"/>
                </a:solidFill>
              </a:rPr>
              <a:t>Las emociones </a:t>
            </a:r>
            <a:r>
              <a:rPr lang="es-MX" sz="2800" b="1" dirty="0" smtClean="0">
                <a:solidFill>
                  <a:srgbClr val="FF0000"/>
                </a:solidFill>
              </a:rPr>
              <a:t>sociales</a:t>
            </a:r>
          </a:p>
          <a:p>
            <a:pPr algn="ctr"/>
            <a:endParaRPr lang="es-MX" sz="2800" dirty="0">
              <a:solidFill>
                <a:srgbClr val="FF0000"/>
              </a:solidFill>
            </a:endParaRPr>
          </a:p>
          <a:p>
            <a:pPr algn="ctr"/>
            <a:r>
              <a:rPr lang="es-MX" sz="2800" dirty="0">
                <a:solidFill>
                  <a:srgbClr val="0000FF"/>
                </a:solidFill>
              </a:rPr>
              <a:t>La emoción es </a:t>
            </a:r>
            <a:r>
              <a:rPr lang="es-MX" sz="2800" b="1" dirty="0">
                <a:solidFill>
                  <a:srgbClr val="0000FF"/>
                </a:solidFill>
              </a:rPr>
              <a:t>una </a:t>
            </a:r>
            <a:r>
              <a:rPr lang="es-MX" sz="2800" b="1" u="sng" dirty="0">
                <a:solidFill>
                  <a:srgbClr val="0000FF"/>
                </a:solidFill>
              </a:rPr>
              <a:t>reacción subjetiva </a:t>
            </a:r>
            <a:r>
              <a:rPr lang="es-MX" sz="2800" u="sng" dirty="0">
                <a:solidFill>
                  <a:srgbClr val="0000FF"/>
                </a:solidFill>
              </a:rPr>
              <a:t>acompañada de respuestas fisiológicas, motivacionales, cognitivas, comunicativas</a:t>
            </a:r>
            <a:r>
              <a:rPr lang="es-MX" sz="2800" dirty="0">
                <a:solidFill>
                  <a:srgbClr val="0000FF"/>
                </a:solidFill>
              </a:rPr>
              <a:t>, etc., cuya finalidad es </a:t>
            </a:r>
            <a:r>
              <a:rPr lang="es-MX" sz="2800" b="1" u="sng" dirty="0">
                <a:solidFill>
                  <a:srgbClr val="0000FF"/>
                </a:solidFill>
              </a:rPr>
              <a:t>lograr un estado de adaptación y bienestar</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54618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20688"/>
            <a:ext cx="8064896" cy="5693866"/>
          </a:xfrm>
          <a:prstGeom prst="rect">
            <a:avLst/>
          </a:prstGeom>
          <a:noFill/>
        </p:spPr>
        <p:txBody>
          <a:bodyPr wrap="square" rtlCol="0">
            <a:spAutoFit/>
          </a:bodyPr>
          <a:lstStyle/>
          <a:p>
            <a:pPr lvl="0" algn="ctr"/>
            <a:r>
              <a:rPr lang="es-MX" sz="2800" b="1" u="sng" dirty="0" smtClean="0">
                <a:solidFill>
                  <a:srgbClr val="0000FF"/>
                </a:solidFill>
              </a:rPr>
              <a:t>Cuando </a:t>
            </a:r>
            <a:r>
              <a:rPr lang="es-MX" sz="2800" b="1" u="sng" dirty="0">
                <a:solidFill>
                  <a:srgbClr val="0000FF"/>
                </a:solidFill>
              </a:rPr>
              <a:t>las demandas internas entran en conflicto con la capacidad de control de los eventos</a:t>
            </a:r>
            <a:r>
              <a:rPr lang="es-MX" sz="2800" dirty="0">
                <a:solidFill>
                  <a:srgbClr val="0000FF"/>
                </a:solidFill>
              </a:rPr>
              <a:t>: un padre no logra asegurar a su familia los medios de subsistencia, un trabajador no puede cumplir con sus deberes profesionales (se ve “rebasado”), un cónyuge siente desinterés hacia su pareja enferma. Hay </a:t>
            </a:r>
            <a:r>
              <a:rPr lang="es-MX" sz="2800" u="sng" dirty="0">
                <a:solidFill>
                  <a:srgbClr val="0000FF"/>
                </a:solidFill>
              </a:rPr>
              <a:t>conflicto entre eventos externos y estándares internos de conducta</a:t>
            </a:r>
            <a:r>
              <a:rPr lang="es-MX" sz="2800" dirty="0">
                <a:solidFill>
                  <a:srgbClr val="0000FF"/>
                </a:solidFill>
              </a:rPr>
              <a:t>. La culpa nace por la presencia de </a:t>
            </a:r>
            <a:r>
              <a:rPr lang="es-MX" sz="2800" b="1" u="sng" dirty="0">
                <a:solidFill>
                  <a:srgbClr val="FF0000"/>
                </a:solidFill>
              </a:rPr>
              <a:t>demandas y expectativas personales internas que no se pueden satisfacer</a:t>
            </a:r>
            <a:r>
              <a:rPr lang="es-MX" sz="2800" dirty="0">
                <a:solidFill>
                  <a:srgbClr val="0000FF"/>
                </a:solidFill>
              </a:rPr>
              <a:t>. El sentimiento de culpa aumenta cuando la persona piensa que hubiera podido hacer algo para prever o mejorar el curso de los eventos</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1591054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1052736"/>
            <a:ext cx="7488832" cy="4401205"/>
          </a:xfrm>
          <a:prstGeom prst="rect">
            <a:avLst/>
          </a:prstGeom>
          <a:noFill/>
        </p:spPr>
        <p:txBody>
          <a:bodyPr wrap="square" rtlCol="0">
            <a:spAutoFit/>
          </a:bodyPr>
          <a:lstStyle/>
          <a:p>
            <a:pPr lvl="0" algn="ctr"/>
            <a:r>
              <a:rPr lang="es-MX" sz="2800" dirty="0" smtClean="0">
                <a:solidFill>
                  <a:srgbClr val="0000FF"/>
                </a:solidFill>
              </a:rPr>
              <a:t>Cuando </a:t>
            </a:r>
            <a:r>
              <a:rPr lang="es-MX" sz="2800" dirty="0">
                <a:solidFill>
                  <a:srgbClr val="0000FF"/>
                </a:solidFill>
              </a:rPr>
              <a:t>la persona </a:t>
            </a:r>
            <a:r>
              <a:rPr lang="es-MX" sz="2800" b="1" u="sng" dirty="0">
                <a:solidFill>
                  <a:srgbClr val="FF0000"/>
                </a:solidFill>
              </a:rPr>
              <a:t>“hace” o “no hace” algo que ‘debería’ de haber hecho o dejado de hacer</a:t>
            </a:r>
            <a:r>
              <a:rPr lang="es-MX" sz="2800" dirty="0">
                <a:solidFill>
                  <a:srgbClr val="0000FF"/>
                </a:solidFill>
              </a:rPr>
              <a:t> respecto a los demás. El sujeto se da cuenta (le “cae el veinte”) que antepuso sus intereses a los de los demás, dañándolos o no ayudándolos, traicionando de esta forma sus ideales. La persona se da cuenta de haber actuado “egoístamente”. </a:t>
            </a:r>
            <a:endParaRPr lang="es-MX" sz="2800" dirty="0" smtClean="0">
              <a:solidFill>
                <a:srgbClr val="0000FF"/>
              </a:solidFill>
            </a:endParaRPr>
          </a:p>
          <a:p>
            <a:pPr lvl="0" algn="ctr"/>
            <a:r>
              <a:rPr lang="es-MX" sz="2800" dirty="0" smtClean="0">
                <a:solidFill>
                  <a:srgbClr val="0000FF"/>
                </a:solidFill>
              </a:rPr>
              <a:t>Puede </a:t>
            </a:r>
            <a:r>
              <a:rPr lang="es-MX" sz="2800" dirty="0">
                <a:solidFill>
                  <a:srgbClr val="0000FF"/>
                </a:solidFill>
              </a:rPr>
              <a:t>también alejar el sentimiento de culpa con “racionalizaciones” (buscar explicaciones “racionales” a su comportamiento egoísta).  </a:t>
            </a:r>
          </a:p>
        </p:txBody>
      </p:sp>
    </p:spTree>
    <p:extLst>
      <p:ext uri="{BB962C8B-B14F-4D97-AF65-F5344CB8AC3E}">
        <p14:creationId xmlns:p14="http://schemas.microsoft.com/office/powerpoint/2010/main" val="2194922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187624" y="836712"/>
            <a:ext cx="6624736" cy="4832092"/>
          </a:xfrm>
          <a:prstGeom prst="rect">
            <a:avLst/>
          </a:prstGeom>
          <a:noFill/>
        </p:spPr>
        <p:txBody>
          <a:bodyPr wrap="square" rtlCol="0">
            <a:spAutoFit/>
          </a:bodyPr>
          <a:lstStyle/>
          <a:p>
            <a:pPr algn="ctr"/>
            <a:r>
              <a:rPr lang="es-MX" sz="2800" dirty="0" smtClean="0">
                <a:solidFill>
                  <a:srgbClr val="0000FF"/>
                </a:solidFill>
              </a:rPr>
              <a:t>En </a:t>
            </a:r>
            <a:r>
              <a:rPr lang="es-MX" sz="2800" dirty="0">
                <a:solidFill>
                  <a:srgbClr val="0000FF"/>
                </a:solidFill>
              </a:rPr>
              <a:t>ambas situaciones, </a:t>
            </a:r>
            <a:r>
              <a:rPr lang="es-MX" sz="2800" u="sng" dirty="0">
                <a:solidFill>
                  <a:srgbClr val="FF0000"/>
                </a:solidFill>
              </a:rPr>
              <a:t>la culpa puede ser positiva</a:t>
            </a:r>
            <a:r>
              <a:rPr lang="es-MX" sz="2800" dirty="0">
                <a:solidFill>
                  <a:srgbClr val="0000FF"/>
                </a:solidFill>
              </a:rPr>
              <a:t> si está circunscrita a situaciones específicas y no involucra a la persona en su globalidad. </a:t>
            </a:r>
            <a:endParaRPr lang="es-MX" sz="2800" dirty="0" smtClean="0">
              <a:solidFill>
                <a:srgbClr val="0000FF"/>
              </a:solidFill>
            </a:endParaRPr>
          </a:p>
          <a:p>
            <a:pPr algn="ctr"/>
            <a:endParaRPr lang="es-MX" sz="2800" dirty="0">
              <a:solidFill>
                <a:srgbClr val="0000FF"/>
              </a:solidFill>
            </a:endParaRPr>
          </a:p>
          <a:p>
            <a:pPr algn="ctr"/>
            <a:r>
              <a:rPr lang="es-MX" sz="2800" dirty="0" smtClean="0">
                <a:solidFill>
                  <a:srgbClr val="0000FF"/>
                </a:solidFill>
              </a:rPr>
              <a:t>Es </a:t>
            </a:r>
            <a:r>
              <a:rPr lang="es-MX" sz="2800" dirty="0">
                <a:solidFill>
                  <a:srgbClr val="0000FF"/>
                </a:solidFill>
              </a:rPr>
              <a:t>posible que la persona pueda tomar </a:t>
            </a:r>
            <a:r>
              <a:rPr lang="es-MX" sz="2800" b="1" u="sng" dirty="0">
                <a:solidFill>
                  <a:srgbClr val="FF0000"/>
                </a:solidFill>
              </a:rPr>
              <a:t>decisiones para “remediar”</a:t>
            </a:r>
            <a:r>
              <a:rPr lang="es-MX" sz="2800" b="1" dirty="0">
                <a:solidFill>
                  <a:srgbClr val="FF0000"/>
                </a:solidFill>
              </a:rPr>
              <a:t> </a:t>
            </a:r>
            <a:r>
              <a:rPr lang="es-MX" sz="2800" dirty="0">
                <a:solidFill>
                  <a:srgbClr val="0000FF"/>
                </a:solidFill>
              </a:rPr>
              <a:t>o llegue a la conclusión que puede “convivir” con su culpa (si no es demasiado intensa). El sujeto puede comprender sus errores y hacer algo para enmendarlos</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1364946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620688"/>
            <a:ext cx="7920880" cy="5262979"/>
          </a:xfrm>
          <a:prstGeom prst="rect">
            <a:avLst/>
          </a:prstGeom>
          <a:noFill/>
        </p:spPr>
        <p:txBody>
          <a:bodyPr wrap="square" rtlCol="0">
            <a:spAutoFit/>
          </a:bodyPr>
          <a:lstStyle/>
          <a:p>
            <a:pPr algn="ctr"/>
            <a:r>
              <a:rPr lang="es-MX" sz="2800" b="1" dirty="0">
                <a:solidFill>
                  <a:srgbClr val="FF0000"/>
                </a:solidFill>
              </a:rPr>
              <a:t>La culpa empática</a:t>
            </a:r>
            <a:endParaRPr lang="es-MX" sz="2800" dirty="0">
              <a:solidFill>
                <a:srgbClr val="FF0000"/>
              </a:solidFill>
            </a:endParaRPr>
          </a:p>
          <a:p>
            <a:pPr algn="ctr"/>
            <a:endParaRPr lang="es-MX" sz="2800" dirty="0" smtClean="0">
              <a:solidFill>
                <a:srgbClr val="0000FF"/>
              </a:solidFill>
            </a:endParaRPr>
          </a:p>
          <a:p>
            <a:pPr algn="ctr"/>
            <a:r>
              <a:rPr lang="es-MX" sz="2800" dirty="0" smtClean="0">
                <a:solidFill>
                  <a:srgbClr val="0000FF"/>
                </a:solidFill>
              </a:rPr>
              <a:t>La </a:t>
            </a:r>
            <a:r>
              <a:rPr lang="es-MX" sz="2800" dirty="0">
                <a:solidFill>
                  <a:srgbClr val="0000FF"/>
                </a:solidFill>
              </a:rPr>
              <a:t>empatía permite “</a:t>
            </a:r>
            <a:r>
              <a:rPr lang="es-MX" sz="2800" b="1" i="1" dirty="0">
                <a:solidFill>
                  <a:srgbClr val="0000FF"/>
                </a:solidFill>
              </a:rPr>
              <a:t>detectar el malestar ajeno</a:t>
            </a:r>
            <a:r>
              <a:rPr lang="es-MX" sz="2800" dirty="0">
                <a:solidFill>
                  <a:srgbClr val="0000FF"/>
                </a:solidFill>
              </a:rPr>
              <a:t>” y su </a:t>
            </a:r>
            <a:r>
              <a:rPr lang="es-MX" sz="2800" b="1" u="sng" dirty="0">
                <a:solidFill>
                  <a:srgbClr val="0000FF"/>
                </a:solidFill>
              </a:rPr>
              <a:t>sufrimiento</a:t>
            </a:r>
            <a:r>
              <a:rPr lang="es-MX" sz="2800" dirty="0">
                <a:solidFill>
                  <a:srgbClr val="0000FF"/>
                </a:solidFill>
              </a:rPr>
              <a:t>, y motiva a </a:t>
            </a:r>
            <a:r>
              <a:rPr lang="es-MX" sz="2800" b="1" u="sng" dirty="0">
                <a:solidFill>
                  <a:srgbClr val="FF0000"/>
                </a:solidFill>
              </a:rPr>
              <a:t>“hacer algo” para aliviarlo</a:t>
            </a:r>
            <a:r>
              <a:rPr lang="es-MX" sz="2800" dirty="0">
                <a:solidFill>
                  <a:srgbClr val="0000FF"/>
                </a:solidFill>
              </a:rPr>
              <a:t>. En el caso de un comportamiento que perjudique a otra persona, si la  capacidad empática está bien desarrollada, la persona inmediatamente pensará en cómo aligerar el sufrimiento; si esta capacidad no está bien desarrollada, la persona se preocupará ante todo de las consecuencias personales (legales, de pérdida de tiempo, de molestia) y sólo secundariamente pensará en el sufrimiento ajeno</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1786581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1340768"/>
            <a:ext cx="7416824" cy="3970318"/>
          </a:xfrm>
          <a:prstGeom prst="rect">
            <a:avLst/>
          </a:prstGeom>
          <a:noFill/>
        </p:spPr>
        <p:txBody>
          <a:bodyPr wrap="square" rtlCol="0">
            <a:spAutoFit/>
          </a:bodyPr>
          <a:lstStyle/>
          <a:p>
            <a:pPr algn="ctr"/>
            <a:r>
              <a:rPr lang="es-MX" sz="2800" dirty="0" smtClean="0">
                <a:solidFill>
                  <a:srgbClr val="0000FF"/>
                </a:solidFill>
              </a:rPr>
              <a:t>La </a:t>
            </a:r>
            <a:r>
              <a:rPr lang="es-MX" sz="2800" dirty="0">
                <a:solidFill>
                  <a:srgbClr val="0000FF"/>
                </a:solidFill>
              </a:rPr>
              <a:t>culpa empática, además, </a:t>
            </a:r>
            <a:r>
              <a:rPr lang="es-MX" sz="2800" b="1" u="sng" dirty="0">
                <a:solidFill>
                  <a:srgbClr val="FF0000"/>
                </a:solidFill>
              </a:rPr>
              <a:t>inhibe conductas hostiles o agresivas</a:t>
            </a:r>
            <a:r>
              <a:rPr lang="es-MX" sz="2800" dirty="0">
                <a:solidFill>
                  <a:srgbClr val="0000FF"/>
                </a:solidFill>
              </a:rPr>
              <a:t>: el sufrimiento ajeno (y la identificación con ello) lleva a un mayor control de los instintos agresivos y permite una mayor tolerancia a la frustración. Es como si el sujeto sintiera el deber de no “aumentar” el sufrimiento ajeno; hacerlo le provocaría un sentimiento de culpa agobiante, por lo que esta posibilidad tiene una “función preventiva”. </a:t>
            </a:r>
          </a:p>
        </p:txBody>
      </p:sp>
    </p:spTree>
    <p:extLst>
      <p:ext uri="{BB962C8B-B14F-4D97-AF65-F5344CB8AC3E}">
        <p14:creationId xmlns:p14="http://schemas.microsoft.com/office/powerpoint/2010/main" val="20873202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620688"/>
            <a:ext cx="7920880" cy="6124754"/>
          </a:xfrm>
          <a:prstGeom prst="rect">
            <a:avLst/>
          </a:prstGeom>
          <a:noFill/>
        </p:spPr>
        <p:txBody>
          <a:bodyPr wrap="square" rtlCol="0">
            <a:spAutoFit/>
          </a:bodyPr>
          <a:lstStyle/>
          <a:p>
            <a:pPr algn="ctr"/>
            <a:r>
              <a:rPr lang="es-MX" sz="2800" dirty="0" smtClean="0">
                <a:solidFill>
                  <a:srgbClr val="0000FF"/>
                </a:solidFill>
              </a:rPr>
              <a:t>Formas </a:t>
            </a:r>
            <a:r>
              <a:rPr lang="es-MX" sz="2800" dirty="0">
                <a:solidFill>
                  <a:srgbClr val="0000FF"/>
                </a:solidFill>
              </a:rPr>
              <a:t>excesivas de culpa empática pueden producir niveles muy altos de sufrimiento y </a:t>
            </a:r>
            <a:r>
              <a:rPr lang="es-MX" sz="2800" b="1" u="sng" dirty="0">
                <a:solidFill>
                  <a:srgbClr val="0000FF"/>
                </a:solidFill>
              </a:rPr>
              <a:t>bloquear el deseo de autonomía</a:t>
            </a:r>
            <a:r>
              <a:rPr lang="es-MX" sz="2800" dirty="0">
                <a:solidFill>
                  <a:srgbClr val="0000FF"/>
                </a:solidFill>
              </a:rPr>
              <a:t>; esto tiene lugar particularmente en las relaciones familiares. Es lo que pasa en la “culpa de separación” por parte de familiares que no se separan para no crear un sufrimiento (a los padres ancianos, a los hijos menores, a la pareja).</a:t>
            </a:r>
          </a:p>
          <a:p>
            <a:pPr algn="ctr"/>
            <a:r>
              <a:rPr lang="es-MX" sz="2800" dirty="0">
                <a:solidFill>
                  <a:srgbClr val="0000FF"/>
                </a:solidFill>
              </a:rPr>
              <a:t>También en </a:t>
            </a:r>
            <a:r>
              <a:rPr lang="es-MX" sz="2800" b="1" u="sng" dirty="0">
                <a:solidFill>
                  <a:srgbClr val="0000FF"/>
                </a:solidFill>
              </a:rPr>
              <a:t>las actividades de ayuda</a:t>
            </a:r>
            <a:r>
              <a:rPr lang="es-MX" sz="2800" dirty="0">
                <a:solidFill>
                  <a:srgbClr val="0000FF"/>
                </a:solidFill>
              </a:rPr>
              <a:t> (médicos, enfermeros, trabajadores sociales, psicoterapeutas) se puede detectar a menudo la presencia de la culpa </a:t>
            </a:r>
            <a:r>
              <a:rPr lang="es-MX" sz="2800" dirty="0" smtClean="0">
                <a:solidFill>
                  <a:srgbClr val="0000FF"/>
                </a:solidFill>
              </a:rPr>
              <a:t>empática: pueden involucrarse excesivamente y sentir </a:t>
            </a:r>
            <a:r>
              <a:rPr lang="es-MX" sz="2800" dirty="0">
                <a:solidFill>
                  <a:srgbClr val="0000FF"/>
                </a:solidFill>
              </a:rPr>
              <a:t>culpa por no haber hecho lo suficiente. C</a:t>
            </a:r>
            <a:r>
              <a:rPr lang="es-MX" sz="2800" dirty="0" smtClean="0">
                <a:solidFill>
                  <a:srgbClr val="0000FF"/>
                </a:solidFill>
              </a:rPr>
              <a:t>on </a:t>
            </a:r>
            <a:r>
              <a:rPr lang="es-MX" sz="2800" dirty="0">
                <a:solidFill>
                  <a:srgbClr val="0000FF"/>
                </a:solidFill>
              </a:rPr>
              <a:t>el </a:t>
            </a:r>
            <a:r>
              <a:rPr lang="es-MX" sz="2800" dirty="0" smtClean="0">
                <a:solidFill>
                  <a:srgbClr val="0000FF"/>
                </a:solidFill>
              </a:rPr>
              <a:t>tiempo </a:t>
            </a:r>
            <a:r>
              <a:rPr lang="es-MX" sz="2800" dirty="0">
                <a:solidFill>
                  <a:srgbClr val="0000FF"/>
                </a:solidFill>
              </a:rPr>
              <a:t>este exceso de culpa se trasforma en su opuesto: </a:t>
            </a:r>
            <a:r>
              <a:rPr lang="es-MX" sz="2800" dirty="0" smtClean="0">
                <a:solidFill>
                  <a:srgbClr val="0000FF"/>
                </a:solidFill>
              </a:rPr>
              <a:t>indiferencia y desinterés.</a:t>
            </a:r>
            <a:endParaRPr lang="es-MX" sz="2800" dirty="0">
              <a:solidFill>
                <a:srgbClr val="0000FF"/>
              </a:solidFill>
            </a:endParaRPr>
          </a:p>
        </p:txBody>
      </p:sp>
    </p:spTree>
    <p:extLst>
      <p:ext uri="{BB962C8B-B14F-4D97-AF65-F5344CB8AC3E}">
        <p14:creationId xmlns:p14="http://schemas.microsoft.com/office/powerpoint/2010/main" val="3145391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476672"/>
            <a:ext cx="8064896" cy="6124754"/>
          </a:xfrm>
          <a:prstGeom prst="rect">
            <a:avLst/>
          </a:prstGeom>
          <a:noFill/>
        </p:spPr>
        <p:txBody>
          <a:bodyPr wrap="square" rtlCol="0">
            <a:spAutoFit/>
          </a:bodyPr>
          <a:lstStyle/>
          <a:p>
            <a:pPr algn="ctr"/>
            <a:r>
              <a:rPr lang="es-MX" sz="2800" b="1" dirty="0">
                <a:solidFill>
                  <a:srgbClr val="FF0000"/>
                </a:solidFill>
              </a:rPr>
              <a:t>La necesidad de reparar</a:t>
            </a:r>
            <a:endParaRPr lang="es-MX" sz="2800" dirty="0">
              <a:solidFill>
                <a:srgbClr val="FF0000"/>
              </a:solidFill>
            </a:endParaRPr>
          </a:p>
          <a:p>
            <a:pPr algn="ctr"/>
            <a:endParaRPr lang="es-MX" sz="2800" b="1" u="sng" dirty="0" smtClean="0">
              <a:solidFill>
                <a:srgbClr val="FF0000"/>
              </a:solidFill>
            </a:endParaRPr>
          </a:p>
          <a:p>
            <a:pPr algn="ctr"/>
            <a:r>
              <a:rPr lang="es-MX" sz="2800" b="1" u="sng" dirty="0" smtClean="0">
                <a:solidFill>
                  <a:srgbClr val="FF0000"/>
                </a:solidFill>
              </a:rPr>
              <a:t>La </a:t>
            </a:r>
            <a:r>
              <a:rPr lang="es-MX" sz="2800" b="1" u="sng" dirty="0">
                <a:solidFill>
                  <a:srgbClr val="FF0000"/>
                </a:solidFill>
              </a:rPr>
              <a:t>culpa</a:t>
            </a:r>
            <a:r>
              <a:rPr lang="es-MX" sz="2800" dirty="0">
                <a:solidFill>
                  <a:srgbClr val="0000FF"/>
                </a:solidFill>
              </a:rPr>
              <a:t> (no la vergüenza) </a:t>
            </a:r>
            <a:r>
              <a:rPr lang="es-MX" sz="2800" b="1" u="sng" dirty="0">
                <a:solidFill>
                  <a:srgbClr val="FF0000"/>
                </a:solidFill>
              </a:rPr>
              <a:t>motiva a reparar los daños</a:t>
            </a:r>
            <a:r>
              <a:rPr lang="es-MX" sz="2800" dirty="0">
                <a:solidFill>
                  <a:srgbClr val="0000FF"/>
                </a:solidFill>
              </a:rPr>
              <a:t> o, por lo menos, </a:t>
            </a:r>
            <a:r>
              <a:rPr lang="es-MX" sz="2800" u="sng" dirty="0">
                <a:solidFill>
                  <a:srgbClr val="0000FF"/>
                </a:solidFill>
              </a:rPr>
              <a:t>a disculparse</a:t>
            </a:r>
            <a:r>
              <a:rPr lang="es-MX" sz="2800" dirty="0">
                <a:solidFill>
                  <a:srgbClr val="0000FF"/>
                </a:solidFill>
              </a:rPr>
              <a:t>. El sentimiento de culpa hace emerger el deseo de restablecer el equilibrio alterado por la falta, remediar el mal cometido y recuperar el orden moral quebrantado.</a:t>
            </a:r>
          </a:p>
          <a:p>
            <a:pPr algn="ctr"/>
            <a:r>
              <a:rPr lang="es-MX" sz="2800" dirty="0">
                <a:solidFill>
                  <a:srgbClr val="0000FF"/>
                </a:solidFill>
              </a:rPr>
              <a:t>El </a:t>
            </a:r>
            <a:r>
              <a:rPr lang="es-MX" sz="2800" u="sng" dirty="0">
                <a:solidFill>
                  <a:srgbClr val="0000FF"/>
                </a:solidFill>
              </a:rPr>
              <a:t>reconocimiento de la propia responsabilidad</a:t>
            </a:r>
            <a:r>
              <a:rPr lang="es-MX" sz="2800" dirty="0">
                <a:solidFill>
                  <a:srgbClr val="0000FF"/>
                </a:solidFill>
              </a:rPr>
              <a:t>, de haber hecho sufrir a otra persona, de “no tener el derecho de estar felices a costa de otra persona”. De ahí las </a:t>
            </a:r>
            <a:r>
              <a:rPr lang="es-MX" sz="2800" b="1" u="sng" dirty="0">
                <a:solidFill>
                  <a:srgbClr val="0000FF"/>
                </a:solidFill>
              </a:rPr>
              <a:t>estrategias para reparar</a:t>
            </a:r>
            <a:r>
              <a:rPr lang="es-MX" sz="2800" dirty="0">
                <a:solidFill>
                  <a:srgbClr val="0000FF"/>
                </a:solidFill>
              </a:rPr>
              <a:t>: aumento de las atenciones, apoyo de todo tipo (emocional, económico, de tiempo, etc.), manifestación de afecto, petición de perdón, etc</a:t>
            </a:r>
            <a:r>
              <a:rPr lang="es-MX" sz="2800" dirty="0" smtClean="0">
                <a:solidFill>
                  <a:srgbClr val="0000FF"/>
                </a:solidFill>
              </a:rPr>
              <a:t>. </a:t>
            </a:r>
            <a:endParaRPr lang="es-MX" sz="2800" dirty="0">
              <a:solidFill>
                <a:srgbClr val="0000FF"/>
              </a:solidFill>
            </a:endParaRPr>
          </a:p>
        </p:txBody>
      </p:sp>
    </p:spTree>
    <p:extLst>
      <p:ext uri="{BB962C8B-B14F-4D97-AF65-F5344CB8AC3E}">
        <p14:creationId xmlns:p14="http://schemas.microsoft.com/office/powerpoint/2010/main" val="41004177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476672"/>
            <a:ext cx="8064896" cy="6124754"/>
          </a:xfrm>
          <a:prstGeom prst="rect">
            <a:avLst/>
          </a:prstGeom>
          <a:noFill/>
        </p:spPr>
        <p:txBody>
          <a:bodyPr wrap="square" rtlCol="0">
            <a:spAutoFit/>
          </a:bodyPr>
          <a:lstStyle/>
          <a:p>
            <a:pPr algn="ctr"/>
            <a:r>
              <a:rPr lang="es-MX" sz="2800" dirty="0" smtClean="0">
                <a:solidFill>
                  <a:srgbClr val="0000FF"/>
                </a:solidFill>
              </a:rPr>
              <a:t>La </a:t>
            </a:r>
            <a:r>
              <a:rPr lang="es-MX" sz="2800" dirty="0">
                <a:solidFill>
                  <a:srgbClr val="0000FF"/>
                </a:solidFill>
              </a:rPr>
              <a:t>reparación, sin embargo, puede tomar una </a:t>
            </a:r>
            <a:r>
              <a:rPr lang="es-MX" sz="2800" b="1" u="sng" dirty="0">
                <a:solidFill>
                  <a:srgbClr val="0000FF"/>
                </a:solidFill>
              </a:rPr>
              <a:t>dirección diferente respecto a la persona que se dañó</a:t>
            </a:r>
            <a:r>
              <a:rPr lang="es-MX" sz="2800" dirty="0">
                <a:solidFill>
                  <a:srgbClr val="0000FF"/>
                </a:solidFill>
              </a:rPr>
              <a:t>: si la persona no está al alcance (murió, está en otro lugar, se encuentra incapacitada), la reparación puede dirigirse hacia otros objetos, personas o situaciones; ésta puede ser la explicación de algunas formas de voluntariado o formas de beneficencia. </a:t>
            </a:r>
          </a:p>
          <a:p>
            <a:pPr algn="ctr"/>
            <a:endParaRPr lang="es-MX" sz="2800" dirty="0" smtClean="0">
              <a:solidFill>
                <a:srgbClr val="0000FF"/>
              </a:solidFill>
            </a:endParaRPr>
          </a:p>
          <a:p>
            <a:pPr algn="ctr"/>
            <a:r>
              <a:rPr lang="es-MX" sz="2800" dirty="0" smtClean="0">
                <a:solidFill>
                  <a:srgbClr val="0000FF"/>
                </a:solidFill>
              </a:rPr>
              <a:t>La </a:t>
            </a:r>
            <a:r>
              <a:rPr lang="es-MX" sz="2800" b="1" u="sng" dirty="0">
                <a:solidFill>
                  <a:srgbClr val="0000FF"/>
                </a:solidFill>
              </a:rPr>
              <a:t>reparación</a:t>
            </a:r>
            <a:r>
              <a:rPr lang="es-MX" sz="2800" dirty="0">
                <a:solidFill>
                  <a:srgbClr val="0000FF"/>
                </a:solidFill>
              </a:rPr>
              <a:t>, en fin, puede ser </a:t>
            </a:r>
            <a:r>
              <a:rPr lang="es-MX" sz="2800" b="1" u="sng" dirty="0">
                <a:solidFill>
                  <a:srgbClr val="0000FF"/>
                </a:solidFill>
              </a:rPr>
              <a:t>“enmascarada”</a:t>
            </a:r>
            <a:r>
              <a:rPr lang="es-MX" sz="2800" dirty="0">
                <a:solidFill>
                  <a:srgbClr val="0000FF"/>
                </a:solidFill>
              </a:rPr>
              <a:t>: en el caso de una traición conyugal, por ejemplo, quien traicionó puede no revelar su traición a su pareja, sin embargo la culpa puede alentar a una conducta “reparadora”, caracterizada por una mayor cercanía, atención, afecto y aprecio que antes no existían</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593025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187624" y="1628800"/>
            <a:ext cx="6912768" cy="3108543"/>
          </a:xfrm>
          <a:prstGeom prst="rect">
            <a:avLst/>
          </a:prstGeom>
          <a:noFill/>
        </p:spPr>
        <p:txBody>
          <a:bodyPr wrap="square" rtlCol="0">
            <a:spAutoFit/>
          </a:bodyPr>
          <a:lstStyle/>
          <a:p>
            <a:pPr algn="ctr"/>
            <a:r>
              <a:rPr lang="es-MX" sz="2800" dirty="0" smtClean="0">
                <a:solidFill>
                  <a:srgbClr val="0000FF"/>
                </a:solidFill>
              </a:rPr>
              <a:t>La </a:t>
            </a:r>
            <a:r>
              <a:rPr lang="es-MX" sz="2800" dirty="0">
                <a:solidFill>
                  <a:srgbClr val="0000FF"/>
                </a:solidFill>
              </a:rPr>
              <a:t>culpa, también, permite que el sufrimiento sea repartido con mayor equidad: con mi acción he hecho sufrir a otra persona; </a:t>
            </a:r>
            <a:endParaRPr lang="es-MX" sz="2800" b="1" u="sng" dirty="0" smtClean="0">
              <a:solidFill>
                <a:srgbClr val="FF0000"/>
              </a:solidFill>
            </a:endParaRPr>
          </a:p>
          <a:p>
            <a:pPr algn="ctr"/>
            <a:r>
              <a:rPr lang="es-MX" sz="2800" b="1" dirty="0" smtClean="0">
                <a:solidFill>
                  <a:srgbClr val="FF0000"/>
                </a:solidFill>
              </a:rPr>
              <a:t>es </a:t>
            </a:r>
            <a:r>
              <a:rPr lang="es-MX" sz="2800" b="1" dirty="0">
                <a:solidFill>
                  <a:srgbClr val="FF0000"/>
                </a:solidFill>
              </a:rPr>
              <a:t>“justo” que con la culpa “también yo” sufra </a:t>
            </a:r>
            <a:r>
              <a:rPr lang="es-MX" sz="2800" dirty="0">
                <a:solidFill>
                  <a:srgbClr val="0000FF"/>
                </a:solidFill>
              </a:rPr>
              <a:t>con remordimiento, inversión de tiempo y energías para reparar y restablecer la relación afectada por mi conducta. </a:t>
            </a:r>
          </a:p>
        </p:txBody>
      </p:sp>
    </p:spTree>
    <p:extLst>
      <p:ext uri="{BB962C8B-B14F-4D97-AF65-F5344CB8AC3E}">
        <p14:creationId xmlns:p14="http://schemas.microsoft.com/office/powerpoint/2010/main" val="1822204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476672"/>
            <a:ext cx="7848872" cy="6294031"/>
          </a:xfrm>
          <a:prstGeom prst="rect">
            <a:avLst/>
          </a:prstGeom>
          <a:noFill/>
        </p:spPr>
        <p:txBody>
          <a:bodyPr wrap="square" rtlCol="0">
            <a:spAutoFit/>
          </a:bodyPr>
          <a:lstStyle/>
          <a:p>
            <a:pPr algn="ctr"/>
            <a:r>
              <a:rPr lang="es-MX" sz="2800" b="1" dirty="0">
                <a:solidFill>
                  <a:srgbClr val="FF0000"/>
                </a:solidFill>
              </a:rPr>
              <a:t>Culpa y ausencia de intencionalidad</a:t>
            </a:r>
            <a:endParaRPr lang="es-MX" sz="2800" dirty="0">
              <a:solidFill>
                <a:srgbClr val="FF0000"/>
              </a:solidFill>
            </a:endParaRPr>
          </a:p>
          <a:p>
            <a:pPr algn="ctr"/>
            <a:endParaRPr lang="es-MX" sz="1100" dirty="0" smtClean="0">
              <a:solidFill>
                <a:srgbClr val="0000FF"/>
              </a:solidFill>
            </a:endParaRPr>
          </a:p>
          <a:p>
            <a:pPr algn="ctr"/>
            <a:r>
              <a:rPr lang="es-MX" sz="2800" dirty="0" smtClean="0">
                <a:solidFill>
                  <a:srgbClr val="0000FF"/>
                </a:solidFill>
              </a:rPr>
              <a:t>No </a:t>
            </a:r>
            <a:r>
              <a:rPr lang="es-MX" sz="2800" dirty="0">
                <a:solidFill>
                  <a:srgbClr val="0000FF"/>
                </a:solidFill>
              </a:rPr>
              <a:t>es raro que podamos advertir un </a:t>
            </a:r>
            <a:r>
              <a:rPr lang="es-MX" sz="2800" b="1" u="sng" dirty="0">
                <a:solidFill>
                  <a:srgbClr val="FF0000"/>
                </a:solidFill>
              </a:rPr>
              <a:t>sentimiento de culpa aun si no hay la “intención”</a:t>
            </a:r>
            <a:r>
              <a:rPr lang="es-MX" sz="2800" dirty="0">
                <a:solidFill>
                  <a:srgbClr val="0000FF"/>
                </a:solidFill>
              </a:rPr>
              <a:t>.  Por ejemplo: podemos haber roto accidentalmente un objeto, haber causado un daño en un accidente automovilístico (manejando con prudencia y con todas las facultades alerta), haber olvidado a una persona que necesitaba nuestra ayuda, haber perdido accidentalmente un recuerdo sentimentalmente importante.</a:t>
            </a:r>
          </a:p>
          <a:p>
            <a:pPr algn="ctr"/>
            <a:r>
              <a:rPr lang="es-MX" sz="2800" dirty="0">
                <a:solidFill>
                  <a:srgbClr val="0000FF"/>
                </a:solidFill>
              </a:rPr>
              <a:t>Estas culpas tienden a “desaparecer” con el tiempo: una mirada más sosegada y ecuánime (y haber hecho lo posible para aligerar el </a:t>
            </a:r>
            <a:r>
              <a:rPr lang="es-MX" sz="2800" dirty="0" smtClean="0">
                <a:solidFill>
                  <a:srgbClr val="0000FF"/>
                </a:solidFill>
              </a:rPr>
              <a:t>sufrimiento) </a:t>
            </a:r>
            <a:r>
              <a:rPr lang="es-MX" sz="2800" dirty="0">
                <a:solidFill>
                  <a:srgbClr val="0000FF"/>
                </a:solidFill>
              </a:rPr>
              <a:t>ayuda a </a:t>
            </a:r>
            <a:r>
              <a:rPr lang="es-MX" sz="2800" dirty="0" smtClean="0">
                <a:solidFill>
                  <a:srgbClr val="0000FF"/>
                </a:solidFill>
              </a:rPr>
              <a:t>elaborar </a:t>
            </a:r>
            <a:r>
              <a:rPr lang="es-MX" sz="2800" dirty="0">
                <a:solidFill>
                  <a:srgbClr val="0000FF"/>
                </a:solidFill>
              </a:rPr>
              <a:t>la culpa sin secuelas destructivas</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155060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77509" y="548680"/>
            <a:ext cx="7920880" cy="6124754"/>
          </a:xfrm>
          <a:prstGeom prst="rect">
            <a:avLst/>
          </a:prstGeom>
          <a:noFill/>
        </p:spPr>
        <p:txBody>
          <a:bodyPr wrap="square" rtlCol="0">
            <a:spAutoFit/>
          </a:bodyPr>
          <a:lstStyle/>
          <a:p>
            <a:pPr algn="ctr"/>
            <a:r>
              <a:rPr lang="es-MX" sz="2800" dirty="0" smtClean="0">
                <a:solidFill>
                  <a:srgbClr val="0000FF"/>
                </a:solidFill>
              </a:rPr>
              <a:t>Las </a:t>
            </a:r>
            <a:r>
              <a:rPr lang="es-MX" sz="2800" b="1" u="sng" dirty="0">
                <a:solidFill>
                  <a:srgbClr val="0000FF"/>
                </a:solidFill>
              </a:rPr>
              <a:t>emociones básicas, o primarias</a:t>
            </a:r>
            <a:r>
              <a:rPr lang="es-MX" sz="2800" dirty="0">
                <a:solidFill>
                  <a:srgbClr val="0000FF"/>
                </a:solidFill>
              </a:rPr>
              <a:t>, se manifiestan desde los primeros momentos de la vida y son, fundamentalmente, inconscientes. </a:t>
            </a:r>
            <a:endParaRPr lang="es-MX" sz="2800" dirty="0" smtClean="0">
              <a:solidFill>
                <a:srgbClr val="0000FF"/>
              </a:solidFill>
            </a:endParaRPr>
          </a:p>
          <a:p>
            <a:pPr algn="ctr"/>
            <a:r>
              <a:rPr lang="es-MX" sz="2800" dirty="0" smtClean="0">
                <a:solidFill>
                  <a:srgbClr val="0000FF"/>
                </a:solidFill>
              </a:rPr>
              <a:t>Éstas </a:t>
            </a:r>
            <a:r>
              <a:rPr lang="es-MX" sz="2800" dirty="0">
                <a:solidFill>
                  <a:srgbClr val="0000FF"/>
                </a:solidFill>
              </a:rPr>
              <a:t>pueden ser: </a:t>
            </a:r>
            <a:r>
              <a:rPr lang="es-MX" sz="2800" u="sng" dirty="0">
                <a:solidFill>
                  <a:srgbClr val="0000FF"/>
                </a:solidFill>
              </a:rPr>
              <a:t>alegría, tristeza, miedo, ira, sorpresa y asco</a:t>
            </a:r>
            <a:r>
              <a:rPr lang="es-MX" sz="2800" dirty="0">
                <a:solidFill>
                  <a:srgbClr val="0000FF"/>
                </a:solidFill>
              </a:rPr>
              <a:t>, según algunos autores (ya que otros agregan algunas más).</a:t>
            </a:r>
          </a:p>
          <a:p>
            <a:pPr algn="ctr"/>
            <a:r>
              <a:rPr lang="es-MX" sz="2800" dirty="0">
                <a:solidFill>
                  <a:srgbClr val="0000FF"/>
                </a:solidFill>
              </a:rPr>
              <a:t>Las emociones conscientes o complejas se manifiestan más tarde, varían según las culturas y podemos llamarlas </a:t>
            </a:r>
            <a:r>
              <a:rPr lang="es-MX" sz="2800" b="1" u="sng" dirty="0">
                <a:solidFill>
                  <a:srgbClr val="FF0000"/>
                </a:solidFill>
              </a:rPr>
              <a:t>“sociales”</a:t>
            </a:r>
            <a:r>
              <a:rPr lang="es-MX" sz="2800" dirty="0">
                <a:solidFill>
                  <a:srgbClr val="0000FF"/>
                </a:solidFill>
              </a:rPr>
              <a:t>, porque exigen la capacidad de reflexionar sobre nuestra actuación y evaluarla respecto a las normas sociales y al conjunto de las relaciones interpersonales de las que el sujeto forma parte. Éstas pueden ser: </a:t>
            </a:r>
            <a:r>
              <a:rPr lang="es-MX" sz="2800" u="sng" dirty="0">
                <a:solidFill>
                  <a:srgbClr val="0000FF"/>
                </a:solidFill>
              </a:rPr>
              <a:t>vergüenza, culpa, desprecio, timidez, orgullo, envidia</a:t>
            </a:r>
            <a:r>
              <a:rPr lang="es-MX" sz="2800" dirty="0">
                <a:solidFill>
                  <a:srgbClr val="0000FF"/>
                </a:solidFill>
              </a:rPr>
              <a:t>, etc. </a:t>
            </a:r>
            <a:endParaRPr lang="es-MX" sz="2800" dirty="0" smtClean="0">
              <a:solidFill>
                <a:srgbClr val="0000FF"/>
              </a:solidFill>
            </a:endParaRPr>
          </a:p>
        </p:txBody>
      </p:sp>
    </p:spTree>
    <p:extLst>
      <p:ext uri="{BB962C8B-B14F-4D97-AF65-F5344CB8AC3E}">
        <p14:creationId xmlns:p14="http://schemas.microsoft.com/office/powerpoint/2010/main" val="36736501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620688"/>
            <a:ext cx="7848872" cy="5262979"/>
          </a:xfrm>
          <a:prstGeom prst="rect">
            <a:avLst/>
          </a:prstGeom>
          <a:noFill/>
        </p:spPr>
        <p:txBody>
          <a:bodyPr wrap="square" rtlCol="0">
            <a:spAutoFit/>
          </a:bodyPr>
          <a:lstStyle/>
          <a:p>
            <a:pPr algn="ctr"/>
            <a:r>
              <a:rPr lang="es-MX" sz="2800" b="1" dirty="0">
                <a:solidFill>
                  <a:srgbClr val="FF0000"/>
                </a:solidFill>
              </a:rPr>
              <a:t>La atribución de la responsabilidad</a:t>
            </a:r>
            <a:endParaRPr lang="es-MX" sz="2800" dirty="0">
              <a:solidFill>
                <a:srgbClr val="FF0000"/>
              </a:solidFill>
            </a:endParaRPr>
          </a:p>
          <a:p>
            <a:pPr algn="ctr"/>
            <a:endParaRPr lang="es-MX" sz="2800" dirty="0" smtClean="0">
              <a:solidFill>
                <a:srgbClr val="0000FF"/>
              </a:solidFill>
            </a:endParaRPr>
          </a:p>
          <a:p>
            <a:pPr algn="ctr"/>
            <a:r>
              <a:rPr lang="es-MX" sz="2800" dirty="0" smtClean="0">
                <a:solidFill>
                  <a:srgbClr val="0000FF"/>
                </a:solidFill>
              </a:rPr>
              <a:t>Cada </a:t>
            </a:r>
            <a:r>
              <a:rPr lang="es-MX" sz="2800" dirty="0">
                <a:solidFill>
                  <a:srgbClr val="0000FF"/>
                </a:solidFill>
              </a:rPr>
              <a:t>persona desarrolla una particular modalidad de respuesta a los eventos y un modo de ver las cosas que la induce a buscar explicaciones </a:t>
            </a:r>
            <a:r>
              <a:rPr lang="es-MX" sz="2800" u="sng" dirty="0">
                <a:solidFill>
                  <a:srgbClr val="0000FF"/>
                </a:solidFill>
              </a:rPr>
              <a:t>dentro o fuera de sí</a:t>
            </a:r>
            <a:r>
              <a:rPr lang="es-MX" sz="2800" dirty="0">
                <a:solidFill>
                  <a:srgbClr val="0000FF"/>
                </a:solidFill>
              </a:rPr>
              <a:t>. En general podemos decir que el estilo definido de </a:t>
            </a:r>
            <a:r>
              <a:rPr lang="es-MX" sz="2800" b="1" u="sng" dirty="0">
                <a:solidFill>
                  <a:srgbClr val="FF0000"/>
                </a:solidFill>
              </a:rPr>
              <a:t>“auto-atribución”</a:t>
            </a:r>
            <a:r>
              <a:rPr lang="es-MX" sz="2800" dirty="0">
                <a:solidFill>
                  <a:srgbClr val="0000FF"/>
                </a:solidFill>
              </a:rPr>
              <a:t> consiste en la tendencia a atribuir a sí mismo, y al comportamiento propio, la causa de lo que pasa; mientras que el de </a:t>
            </a:r>
            <a:r>
              <a:rPr lang="es-MX" sz="2800" b="1" u="sng" dirty="0">
                <a:solidFill>
                  <a:srgbClr val="FF0000"/>
                </a:solidFill>
              </a:rPr>
              <a:t>“</a:t>
            </a:r>
            <a:r>
              <a:rPr lang="es-MX" sz="2800" b="1" u="sng" dirty="0" err="1">
                <a:solidFill>
                  <a:srgbClr val="FF0000"/>
                </a:solidFill>
              </a:rPr>
              <a:t>hetero</a:t>
            </a:r>
            <a:r>
              <a:rPr lang="es-MX" sz="2800" b="1" u="sng" dirty="0">
                <a:solidFill>
                  <a:srgbClr val="FF0000"/>
                </a:solidFill>
              </a:rPr>
              <a:t>-atribución”</a:t>
            </a:r>
            <a:r>
              <a:rPr lang="es-MX" sz="2800" dirty="0">
                <a:solidFill>
                  <a:srgbClr val="0000FF"/>
                </a:solidFill>
              </a:rPr>
              <a:t> induce a pensar que los demás son los responsables, en mayor parte, de determinados eventos</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8985013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620688"/>
            <a:ext cx="7848872" cy="5693866"/>
          </a:xfrm>
          <a:prstGeom prst="rect">
            <a:avLst/>
          </a:prstGeom>
          <a:noFill/>
        </p:spPr>
        <p:txBody>
          <a:bodyPr wrap="square" rtlCol="0">
            <a:spAutoFit/>
          </a:bodyPr>
          <a:lstStyle/>
          <a:p>
            <a:pPr algn="ctr"/>
            <a:r>
              <a:rPr lang="es-MX" sz="2800" dirty="0" smtClean="0">
                <a:solidFill>
                  <a:srgbClr val="0000FF"/>
                </a:solidFill>
              </a:rPr>
              <a:t>La </a:t>
            </a:r>
            <a:r>
              <a:rPr lang="es-MX" sz="2800" dirty="0">
                <a:solidFill>
                  <a:srgbClr val="0000FF"/>
                </a:solidFill>
              </a:rPr>
              <a:t>emoción de la </a:t>
            </a:r>
            <a:r>
              <a:rPr lang="es-MX" sz="2800" b="1" u="sng" dirty="0">
                <a:solidFill>
                  <a:srgbClr val="FF0000"/>
                </a:solidFill>
              </a:rPr>
              <a:t>culpa</a:t>
            </a:r>
            <a:r>
              <a:rPr lang="es-MX" sz="2800" dirty="0">
                <a:solidFill>
                  <a:srgbClr val="0000FF"/>
                </a:solidFill>
              </a:rPr>
              <a:t> está más asociada a un estilo de </a:t>
            </a:r>
            <a:r>
              <a:rPr lang="es-MX" sz="2800" b="1" u="sng" dirty="0">
                <a:solidFill>
                  <a:srgbClr val="FF0000"/>
                </a:solidFill>
              </a:rPr>
              <a:t>auto-atribución</a:t>
            </a:r>
            <a:r>
              <a:rPr lang="es-MX" sz="2800" dirty="0">
                <a:solidFill>
                  <a:srgbClr val="0000FF"/>
                </a:solidFill>
              </a:rPr>
              <a:t>: la persona tiende a ver con claridad sus faltas y comportamientos inadecuados y busca formas de “arreglar” los problemas. Lo opuesto sucede con la </a:t>
            </a:r>
            <a:r>
              <a:rPr lang="es-MX" sz="2800" u="sng" dirty="0">
                <a:solidFill>
                  <a:srgbClr val="FF0000"/>
                </a:solidFill>
              </a:rPr>
              <a:t>vergüenza</a:t>
            </a:r>
            <a:r>
              <a:rPr lang="es-MX" sz="2800" dirty="0">
                <a:solidFill>
                  <a:srgbClr val="0000FF"/>
                </a:solidFill>
              </a:rPr>
              <a:t>: la persona se retira, atribuye la </a:t>
            </a:r>
            <a:r>
              <a:rPr lang="es-MX" sz="2800" u="sng" dirty="0">
                <a:solidFill>
                  <a:srgbClr val="FF0000"/>
                </a:solidFill>
              </a:rPr>
              <a:t>responsabilidad a los demás</a:t>
            </a:r>
            <a:r>
              <a:rPr lang="es-MX" sz="2800" dirty="0">
                <a:solidFill>
                  <a:srgbClr val="0000FF"/>
                </a:solidFill>
              </a:rPr>
              <a:t> y presenta una conducta de aislamiento, asociada a fenómenos de rencor y agresividad. </a:t>
            </a:r>
            <a:endParaRPr lang="es-MX" sz="2800" dirty="0" smtClean="0">
              <a:solidFill>
                <a:srgbClr val="0000FF"/>
              </a:solidFill>
            </a:endParaRPr>
          </a:p>
          <a:p>
            <a:pPr algn="ctr"/>
            <a:r>
              <a:rPr lang="es-MX" sz="2800" dirty="0" smtClean="0">
                <a:solidFill>
                  <a:srgbClr val="0000FF"/>
                </a:solidFill>
              </a:rPr>
              <a:t>Indudablemente </a:t>
            </a:r>
            <a:r>
              <a:rPr lang="es-MX" sz="2800" dirty="0">
                <a:solidFill>
                  <a:srgbClr val="0000FF"/>
                </a:solidFill>
              </a:rPr>
              <a:t>un </a:t>
            </a:r>
            <a:r>
              <a:rPr lang="es-MX" sz="2800" u="sng" dirty="0">
                <a:solidFill>
                  <a:srgbClr val="FF0000"/>
                </a:solidFill>
              </a:rPr>
              <a:t>estilo de auto-atribución favorece una </a:t>
            </a:r>
            <a:r>
              <a:rPr lang="es-MX" sz="2800" b="1" u="sng" dirty="0">
                <a:solidFill>
                  <a:srgbClr val="FF0000"/>
                </a:solidFill>
              </a:rPr>
              <a:t>mejor socialización</a:t>
            </a:r>
            <a:r>
              <a:rPr lang="es-MX" sz="2800" dirty="0">
                <a:solidFill>
                  <a:srgbClr val="0000FF"/>
                </a:solidFill>
              </a:rPr>
              <a:t>, una buena adaptación a las normas éticas y sociales y es garantía de un desarrollo personal de auto-reflexión y de auto-conocimiento</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3998044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620688"/>
            <a:ext cx="7848872" cy="5262979"/>
          </a:xfrm>
          <a:prstGeom prst="rect">
            <a:avLst/>
          </a:prstGeom>
          <a:noFill/>
        </p:spPr>
        <p:txBody>
          <a:bodyPr wrap="square" rtlCol="0">
            <a:spAutoFit/>
          </a:bodyPr>
          <a:lstStyle/>
          <a:p>
            <a:pPr algn="ctr"/>
            <a:r>
              <a:rPr lang="es-MX" sz="2800" dirty="0" smtClean="0">
                <a:solidFill>
                  <a:srgbClr val="0000FF"/>
                </a:solidFill>
              </a:rPr>
              <a:t>Lo </a:t>
            </a:r>
            <a:r>
              <a:rPr lang="es-MX" sz="2800" dirty="0">
                <a:solidFill>
                  <a:srgbClr val="0000FF"/>
                </a:solidFill>
              </a:rPr>
              <a:t>importante es que la persona sea capaz de </a:t>
            </a:r>
            <a:r>
              <a:rPr lang="es-MX" sz="2800" b="1" u="sng" dirty="0">
                <a:solidFill>
                  <a:srgbClr val="0000FF"/>
                </a:solidFill>
              </a:rPr>
              <a:t>discernir con precisión su responsabilidad</a:t>
            </a:r>
            <a:r>
              <a:rPr lang="es-MX" sz="2800" dirty="0">
                <a:solidFill>
                  <a:srgbClr val="0000FF"/>
                </a:solidFill>
              </a:rPr>
              <a:t>, cómo </a:t>
            </a:r>
            <a:r>
              <a:rPr lang="es-MX" sz="2800" u="sng" dirty="0">
                <a:solidFill>
                  <a:srgbClr val="0000FF"/>
                </a:solidFill>
              </a:rPr>
              <a:t>evitar situaciones similares a futuro</a:t>
            </a:r>
            <a:r>
              <a:rPr lang="es-MX" sz="2800" dirty="0">
                <a:solidFill>
                  <a:srgbClr val="0000FF"/>
                </a:solidFill>
              </a:rPr>
              <a:t> y </a:t>
            </a:r>
            <a:r>
              <a:rPr lang="es-MX" sz="2800" u="sng" dirty="0">
                <a:solidFill>
                  <a:srgbClr val="0000FF"/>
                </a:solidFill>
              </a:rPr>
              <a:t>cómo reparar la injusticia cometida</a:t>
            </a:r>
            <a:r>
              <a:rPr lang="es-MX" sz="2800" dirty="0">
                <a:solidFill>
                  <a:srgbClr val="0000FF"/>
                </a:solidFill>
              </a:rPr>
              <a:t>.</a:t>
            </a:r>
          </a:p>
          <a:p>
            <a:pPr algn="ctr"/>
            <a:r>
              <a:rPr lang="es-MX" sz="2800" dirty="0">
                <a:solidFill>
                  <a:srgbClr val="0000FF"/>
                </a:solidFill>
              </a:rPr>
              <a:t>Una adecuada auto-atribución de responsabilidad y culpa puede motivar a la acción y a la  reparación de los errores. </a:t>
            </a:r>
            <a:r>
              <a:rPr lang="es-MX" sz="2800" b="1" u="sng" dirty="0">
                <a:solidFill>
                  <a:srgbClr val="0000FF"/>
                </a:solidFill>
              </a:rPr>
              <a:t>Un exceso de culpa puede ser un inhibidor</a:t>
            </a:r>
            <a:r>
              <a:rPr lang="es-MX" sz="2800" dirty="0">
                <a:solidFill>
                  <a:srgbClr val="0000FF"/>
                </a:solidFill>
              </a:rPr>
              <a:t>: la persona se encierra en recriminaciones inútiles, pensamientos recurrentes, sentimientos de impotencia, que podrían dar origen, también, a acciones compensatorias o a la negación del problema</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31638441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980728"/>
            <a:ext cx="7128792" cy="4401205"/>
          </a:xfrm>
          <a:prstGeom prst="rect">
            <a:avLst/>
          </a:prstGeom>
          <a:noFill/>
        </p:spPr>
        <p:txBody>
          <a:bodyPr wrap="square" rtlCol="0">
            <a:spAutoFit/>
          </a:bodyPr>
          <a:lstStyle/>
          <a:p>
            <a:pPr algn="ctr"/>
            <a:r>
              <a:rPr lang="es-MX" sz="2800" dirty="0" smtClean="0">
                <a:solidFill>
                  <a:srgbClr val="0000FF"/>
                </a:solidFill>
              </a:rPr>
              <a:t>Es </a:t>
            </a:r>
            <a:r>
              <a:rPr lang="es-MX" sz="2800" dirty="0">
                <a:solidFill>
                  <a:srgbClr val="0000FF"/>
                </a:solidFill>
              </a:rPr>
              <a:t>muy difícil </a:t>
            </a:r>
            <a:r>
              <a:rPr lang="es-MX" sz="2800" u="sng" dirty="0">
                <a:solidFill>
                  <a:srgbClr val="0000FF"/>
                </a:solidFill>
              </a:rPr>
              <a:t>convivir y relacionarse con una persona que tiende a culpabilizar</a:t>
            </a:r>
            <a:r>
              <a:rPr lang="es-MX" sz="2800" dirty="0">
                <a:solidFill>
                  <a:srgbClr val="0000FF"/>
                </a:solidFill>
              </a:rPr>
              <a:t> a los demás (familiares, colegas, jefes, subordinados). </a:t>
            </a:r>
            <a:endParaRPr lang="es-MX" sz="2800" dirty="0" smtClean="0">
              <a:solidFill>
                <a:srgbClr val="0000FF"/>
              </a:solidFill>
            </a:endParaRPr>
          </a:p>
          <a:p>
            <a:pPr algn="ctr"/>
            <a:endParaRPr lang="es-MX" sz="2800" dirty="0" smtClean="0">
              <a:solidFill>
                <a:srgbClr val="0000FF"/>
              </a:solidFill>
            </a:endParaRPr>
          </a:p>
          <a:p>
            <a:pPr algn="ctr"/>
            <a:r>
              <a:rPr lang="es-MX" sz="2800" dirty="0" smtClean="0">
                <a:solidFill>
                  <a:srgbClr val="0000FF"/>
                </a:solidFill>
              </a:rPr>
              <a:t>El </a:t>
            </a:r>
            <a:r>
              <a:rPr lang="es-MX" sz="2800" dirty="0">
                <a:solidFill>
                  <a:srgbClr val="0000FF"/>
                </a:solidFill>
              </a:rPr>
              <a:t>chiste del hijo que recibe dos corbatas de regalo y cuando se pone una de las dos, la madre le pregunta: “¿No te gusta la otra?”, manifiesta la dificultad de mantener una relación adecuada con personas que utilizan actitudes </a:t>
            </a:r>
            <a:r>
              <a:rPr lang="es-MX" sz="2800" dirty="0" err="1">
                <a:solidFill>
                  <a:srgbClr val="0000FF"/>
                </a:solidFill>
              </a:rPr>
              <a:t>culpabilizantes</a:t>
            </a:r>
            <a:r>
              <a:rPr lang="es-MX" sz="2800" dirty="0">
                <a:solidFill>
                  <a:srgbClr val="0000FF"/>
                </a:solidFill>
              </a:rPr>
              <a:t>. </a:t>
            </a:r>
          </a:p>
        </p:txBody>
      </p:sp>
    </p:spTree>
    <p:extLst>
      <p:ext uri="{BB962C8B-B14F-4D97-AF65-F5344CB8AC3E}">
        <p14:creationId xmlns:p14="http://schemas.microsoft.com/office/powerpoint/2010/main" val="5478525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404664"/>
            <a:ext cx="8208912" cy="6124754"/>
          </a:xfrm>
          <a:prstGeom prst="rect">
            <a:avLst/>
          </a:prstGeom>
          <a:noFill/>
        </p:spPr>
        <p:txBody>
          <a:bodyPr wrap="square" rtlCol="0">
            <a:spAutoFit/>
          </a:bodyPr>
          <a:lstStyle/>
          <a:p>
            <a:pPr algn="ctr"/>
            <a:r>
              <a:rPr lang="es-MX" sz="2800" b="1" dirty="0">
                <a:solidFill>
                  <a:srgbClr val="FF0000"/>
                </a:solidFill>
              </a:rPr>
              <a:t>PATOLOGÍAS DE LA CULPA</a:t>
            </a:r>
            <a:endParaRPr lang="es-MX" sz="2800" dirty="0">
              <a:solidFill>
                <a:srgbClr val="FF0000"/>
              </a:solidFill>
            </a:endParaRPr>
          </a:p>
          <a:p>
            <a:pPr algn="ctr"/>
            <a:r>
              <a:rPr lang="es-MX" sz="2800" b="1" dirty="0">
                <a:solidFill>
                  <a:srgbClr val="FF0000"/>
                </a:solidFill>
              </a:rPr>
              <a:t>Sentimientos de culpa crónicos</a:t>
            </a:r>
            <a:endParaRPr lang="es-MX" sz="2800" dirty="0">
              <a:solidFill>
                <a:srgbClr val="FF0000"/>
              </a:solidFill>
            </a:endParaRPr>
          </a:p>
          <a:p>
            <a:pPr algn="ctr"/>
            <a:endParaRPr lang="es-MX" sz="2800" dirty="0" smtClean="0">
              <a:solidFill>
                <a:srgbClr val="0000FF"/>
              </a:solidFill>
            </a:endParaRPr>
          </a:p>
          <a:p>
            <a:pPr algn="ctr"/>
            <a:r>
              <a:rPr lang="es-MX" sz="2800" dirty="0" smtClean="0">
                <a:solidFill>
                  <a:srgbClr val="0000FF"/>
                </a:solidFill>
              </a:rPr>
              <a:t>La </a:t>
            </a:r>
            <a:r>
              <a:rPr lang="es-MX" sz="2800" dirty="0">
                <a:solidFill>
                  <a:srgbClr val="0000FF"/>
                </a:solidFill>
              </a:rPr>
              <a:t>culpa puede asumir dos formas fundamentales: la primera consiste en una </a:t>
            </a:r>
            <a:r>
              <a:rPr lang="es-MX" sz="2800" b="1" u="sng" dirty="0">
                <a:solidFill>
                  <a:srgbClr val="0000FF"/>
                </a:solidFill>
              </a:rPr>
              <a:t>tendencia a responder con culpa a situaciones muy específicas y circunscritas</a:t>
            </a:r>
            <a:r>
              <a:rPr lang="es-MX" sz="2800" dirty="0">
                <a:solidFill>
                  <a:srgbClr val="0000FF"/>
                </a:solidFill>
              </a:rPr>
              <a:t>; la segunda, </a:t>
            </a:r>
            <a:r>
              <a:rPr lang="es-MX" sz="2800" b="1" u="sng" dirty="0">
                <a:solidFill>
                  <a:srgbClr val="FF0000"/>
                </a:solidFill>
              </a:rPr>
              <a:t>“crónica”, que implica una persistente condición de remordimiento y arrepentimiento no ligados a eventos específicos</a:t>
            </a:r>
            <a:r>
              <a:rPr lang="es-MX" sz="2800" dirty="0">
                <a:solidFill>
                  <a:srgbClr val="0000FF"/>
                </a:solidFill>
              </a:rPr>
              <a:t>. La culpa crónica se parece mucho a la vergüenza porque no promueve actitudes positivas hacia los demás y es </a:t>
            </a:r>
            <a:r>
              <a:rPr lang="es-MX" sz="2800" dirty="0" err="1">
                <a:solidFill>
                  <a:srgbClr val="0000FF"/>
                </a:solidFill>
              </a:rPr>
              <a:t>desadaptativa</a:t>
            </a:r>
            <a:r>
              <a:rPr lang="es-MX" sz="2800" dirty="0">
                <a:solidFill>
                  <a:srgbClr val="0000FF"/>
                </a:solidFill>
              </a:rPr>
              <a:t>, ya que afecta la imagen de uno mismo; implica una pérdida de la autoestima y expone al riesgo de trastornos psicopatológicos. </a:t>
            </a:r>
          </a:p>
        </p:txBody>
      </p:sp>
    </p:spTree>
    <p:extLst>
      <p:ext uri="{BB962C8B-B14F-4D97-AF65-F5344CB8AC3E}">
        <p14:creationId xmlns:p14="http://schemas.microsoft.com/office/powerpoint/2010/main" val="7022427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980728"/>
            <a:ext cx="7128792" cy="4832092"/>
          </a:xfrm>
          <a:prstGeom prst="rect">
            <a:avLst/>
          </a:prstGeom>
          <a:noFill/>
        </p:spPr>
        <p:txBody>
          <a:bodyPr wrap="square" rtlCol="0">
            <a:spAutoFit/>
          </a:bodyPr>
          <a:lstStyle/>
          <a:p>
            <a:pPr algn="ctr"/>
            <a:r>
              <a:rPr lang="es-MX" sz="2800" dirty="0" smtClean="0">
                <a:solidFill>
                  <a:srgbClr val="0000FF"/>
                </a:solidFill>
              </a:rPr>
              <a:t>Si </a:t>
            </a:r>
            <a:r>
              <a:rPr lang="es-MX" sz="2800" dirty="0">
                <a:solidFill>
                  <a:srgbClr val="0000FF"/>
                </a:solidFill>
              </a:rPr>
              <a:t>el sujeto está expuesto de manera prolongada a </a:t>
            </a:r>
            <a:r>
              <a:rPr lang="es-MX" sz="2800" u="sng" dirty="0">
                <a:solidFill>
                  <a:srgbClr val="FF0000"/>
                </a:solidFill>
              </a:rPr>
              <a:t>mensajes negativos</a:t>
            </a:r>
            <a:r>
              <a:rPr lang="es-MX" sz="2800" dirty="0">
                <a:solidFill>
                  <a:srgbClr val="0000FF"/>
                </a:solidFill>
              </a:rPr>
              <a:t>, puede manifestarse una </a:t>
            </a:r>
            <a:r>
              <a:rPr lang="es-MX" sz="2800" dirty="0" smtClean="0">
                <a:solidFill>
                  <a:srgbClr val="0000FF"/>
                </a:solidFill>
              </a:rPr>
              <a:t>distorsión </a:t>
            </a:r>
            <a:r>
              <a:rPr lang="es-MX" sz="2800" dirty="0">
                <a:solidFill>
                  <a:srgbClr val="0000FF"/>
                </a:solidFill>
              </a:rPr>
              <a:t>en la lectura de los datos de la realidad. Mensajes repetidos como: “Si tú no hubieras nacido, habría podido hacer carrera”, “Me hace sufrir…”, “Nunca aciertas”, “¿Te das cuenta del mal que me provocas?”, ocasionan en el sujeto una </a:t>
            </a:r>
            <a:r>
              <a:rPr lang="es-MX" sz="2800" b="1" u="sng" dirty="0">
                <a:solidFill>
                  <a:srgbClr val="FF0000"/>
                </a:solidFill>
              </a:rPr>
              <a:t>evaluación distorsionada de las experiencias</a:t>
            </a:r>
            <a:r>
              <a:rPr lang="es-MX" sz="2800" dirty="0">
                <a:solidFill>
                  <a:srgbClr val="0000FF"/>
                </a:solidFill>
              </a:rPr>
              <a:t>, </a:t>
            </a:r>
            <a:r>
              <a:rPr lang="es-MX" sz="2800" b="1" u="sng" dirty="0">
                <a:solidFill>
                  <a:srgbClr val="0000FF"/>
                </a:solidFill>
              </a:rPr>
              <a:t>sintiéndose responsable de todos los sucesos negativo</a:t>
            </a:r>
            <a:r>
              <a:rPr lang="es-MX" sz="2800" dirty="0">
                <a:solidFill>
                  <a:srgbClr val="0000FF"/>
                </a:solidFill>
              </a:rPr>
              <a:t>s. </a:t>
            </a:r>
          </a:p>
          <a:p>
            <a:pPr algn="ctr"/>
            <a:endParaRPr lang="es-MX" sz="2800" dirty="0" smtClean="0">
              <a:solidFill>
                <a:srgbClr val="0000FF"/>
              </a:solidFill>
            </a:endParaRPr>
          </a:p>
        </p:txBody>
      </p:sp>
    </p:spTree>
    <p:extLst>
      <p:ext uri="{BB962C8B-B14F-4D97-AF65-F5344CB8AC3E}">
        <p14:creationId xmlns:p14="http://schemas.microsoft.com/office/powerpoint/2010/main" val="22927503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980728"/>
            <a:ext cx="8208912" cy="4832092"/>
          </a:xfrm>
          <a:prstGeom prst="rect">
            <a:avLst/>
          </a:prstGeom>
          <a:noFill/>
        </p:spPr>
        <p:txBody>
          <a:bodyPr wrap="square" rtlCol="0">
            <a:spAutoFit/>
          </a:bodyPr>
          <a:lstStyle/>
          <a:p>
            <a:pPr algn="ctr"/>
            <a:r>
              <a:rPr lang="es-MX" sz="2800" dirty="0">
                <a:solidFill>
                  <a:srgbClr val="0000FF"/>
                </a:solidFill>
              </a:rPr>
              <a:t>A menudo la culpa </a:t>
            </a:r>
            <a:r>
              <a:rPr lang="es-MX" sz="2800" b="1" u="sng" dirty="0">
                <a:solidFill>
                  <a:srgbClr val="FF0000"/>
                </a:solidFill>
              </a:rPr>
              <a:t>se conjuga con la depresión</a:t>
            </a:r>
            <a:r>
              <a:rPr lang="es-MX" sz="2800" dirty="0">
                <a:solidFill>
                  <a:srgbClr val="0000FF"/>
                </a:solidFill>
              </a:rPr>
              <a:t>, con síntomas de </a:t>
            </a:r>
            <a:r>
              <a:rPr lang="es-MX" sz="2800" b="1" u="sng" dirty="0">
                <a:solidFill>
                  <a:srgbClr val="FF0000"/>
                </a:solidFill>
              </a:rPr>
              <a:t>ansiedad y con la impotencia</a:t>
            </a:r>
            <a:r>
              <a:rPr lang="es-MX" sz="2800" dirty="0">
                <a:solidFill>
                  <a:srgbClr val="0000FF"/>
                </a:solidFill>
              </a:rPr>
              <a:t>. Esta mezcla impide que la persona pueda pensar con serenidad en qué puede hacer para reparar el daño y cómo reanudar la relación. </a:t>
            </a:r>
            <a:r>
              <a:rPr lang="es-MX" sz="2800" u="sng" dirty="0" smtClean="0">
                <a:solidFill>
                  <a:srgbClr val="0000FF"/>
                </a:solidFill>
              </a:rPr>
              <a:t>Los </a:t>
            </a:r>
            <a:r>
              <a:rPr lang="es-MX" sz="2800" u="sng" dirty="0">
                <a:solidFill>
                  <a:srgbClr val="0000FF"/>
                </a:solidFill>
              </a:rPr>
              <a:t>recuerdos se vuelven obsesivos, la autoestima va menguando y la auto-imagen se ve afectada</a:t>
            </a:r>
            <a:r>
              <a:rPr lang="es-MX" sz="2800" dirty="0">
                <a:solidFill>
                  <a:srgbClr val="0000FF"/>
                </a:solidFill>
              </a:rPr>
              <a:t>. Es lo que a menudo pasa en los niños con padres disfuncionales que no logran resolver sus conflictos: el niño siente el deber de hacer algo para favorecer el bienestar de los padres, pero no lo logra; de ahí sentimientos de culpa e impotencia. </a:t>
            </a:r>
          </a:p>
        </p:txBody>
      </p:sp>
    </p:spTree>
    <p:extLst>
      <p:ext uri="{BB962C8B-B14F-4D97-AF65-F5344CB8AC3E}">
        <p14:creationId xmlns:p14="http://schemas.microsoft.com/office/powerpoint/2010/main" val="33467745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404664"/>
            <a:ext cx="8208912" cy="6124754"/>
          </a:xfrm>
          <a:prstGeom prst="rect">
            <a:avLst/>
          </a:prstGeom>
          <a:noFill/>
        </p:spPr>
        <p:txBody>
          <a:bodyPr wrap="square" rtlCol="0">
            <a:spAutoFit/>
          </a:bodyPr>
          <a:lstStyle/>
          <a:p>
            <a:pPr algn="ctr"/>
            <a:r>
              <a:rPr lang="es-MX" sz="2800" dirty="0" smtClean="0">
                <a:solidFill>
                  <a:srgbClr val="0000FF"/>
                </a:solidFill>
              </a:rPr>
              <a:t>Comúnmente </a:t>
            </a:r>
            <a:r>
              <a:rPr lang="es-MX" sz="2800" dirty="0">
                <a:solidFill>
                  <a:srgbClr val="0000FF"/>
                </a:solidFill>
              </a:rPr>
              <a:t>esta sensación lleva al aislamiento y la </a:t>
            </a:r>
            <a:r>
              <a:rPr lang="es-MX" sz="2800" b="1" u="sng" dirty="0">
                <a:solidFill>
                  <a:srgbClr val="FF0000"/>
                </a:solidFill>
              </a:rPr>
              <a:t>pasividad</a:t>
            </a:r>
            <a:r>
              <a:rPr lang="es-MX" sz="2800" dirty="0">
                <a:solidFill>
                  <a:srgbClr val="0000FF"/>
                </a:solidFill>
              </a:rPr>
              <a:t> en un círculo vicioso que se retroalimenta.</a:t>
            </a:r>
          </a:p>
          <a:p>
            <a:pPr algn="ctr"/>
            <a:r>
              <a:rPr lang="es-MX" sz="2800" dirty="0">
                <a:solidFill>
                  <a:srgbClr val="0000FF"/>
                </a:solidFill>
              </a:rPr>
              <a:t>Cuando nos sentimos culpables, además de una experiencia de fracaso personal, de incapacidad y vivencias depresivas, a menudo encontramos también </a:t>
            </a:r>
            <a:r>
              <a:rPr lang="es-MX" sz="2800" u="sng" dirty="0">
                <a:solidFill>
                  <a:srgbClr val="FF0000"/>
                </a:solidFill>
              </a:rPr>
              <a:t>emociones fuertes de rabia</a:t>
            </a:r>
            <a:r>
              <a:rPr lang="es-MX" sz="2800" dirty="0">
                <a:solidFill>
                  <a:srgbClr val="0000FF"/>
                </a:solidFill>
              </a:rPr>
              <a:t>: una tensión agresiva y hostil que puede ser dirigida hacia sí mismo o hacia los demás. </a:t>
            </a:r>
            <a:r>
              <a:rPr lang="es-MX" sz="2800" u="sng" dirty="0">
                <a:solidFill>
                  <a:srgbClr val="0000FF"/>
                </a:solidFill>
              </a:rPr>
              <a:t>En la culpa crónica prevalece la orientación hacia sí mismo</a:t>
            </a:r>
            <a:r>
              <a:rPr lang="es-MX" sz="2800" dirty="0">
                <a:solidFill>
                  <a:srgbClr val="0000FF"/>
                </a:solidFill>
              </a:rPr>
              <a:t>. Padres, parientes o hermanos de pacientes psiquiátricos o con graves discapacidades o patologías severas, podrían intentar anular las emociones de ira que sienten por la dificultad que los ha afectado: la culpa crónica cobra su factura a través de una dedicación absoluta</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4002299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764704"/>
            <a:ext cx="7920880" cy="4832092"/>
          </a:xfrm>
          <a:prstGeom prst="rect">
            <a:avLst/>
          </a:prstGeom>
          <a:noFill/>
        </p:spPr>
        <p:txBody>
          <a:bodyPr wrap="square" rtlCol="0">
            <a:spAutoFit/>
          </a:bodyPr>
          <a:lstStyle/>
          <a:p>
            <a:pPr algn="ctr"/>
            <a:r>
              <a:rPr lang="es-MX" sz="2800" b="1" dirty="0">
                <a:solidFill>
                  <a:srgbClr val="FF0000"/>
                </a:solidFill>
              </a:rPr>
              <a:t>La falta completa del sentimiento de la culpa</a:t>
            </a:r>
            <a:endParaRPr lang="es-MX" sz="2800" dirty="0">
              <a:solidFill>
                <a:srgbClr val="FF0000"/>
              </a:solidFill>
            </a:endParaRPr>
          </a:p>
          <a:p>
            <a:pPr algn="ctr"/>
            <a:endParaRPr lang="es-MX" sz="2800" dirty="0" smtClean="0">
              <a:solidFill>
                <a:srgbClr val="0000FF"/>
              </a:solidFill>
            </a:endParaRPr>
          </a:p>
          <a:p>
            <a:pPr algn="ctr"/>
            <a:r>
              <a:rPr lang="es-MX" sz="2800" dirty="0" smtClean="0">
                <a:solidFill>
                  <a:srgbClr val="0000FF"/>
                </a:solidFill>
              </a:rPr>
              <a:t>Esta </a:t>
            </a:r>
            <a:r>
              <a:rPr lang="es-MX" sz="2800" dirty="0">
                <a:solidFill>
                  <a:srgbClr val="0000FF"/>
                </a:solidFill>
              </a:rPr>
              <a:t>problemática se manifiesta, con frecuencia, durante la adolescencia y la juventud; edades en las que, asociada a un complejo funcionamiento de la consciencia y de las instancias de control interno, se presenta la </a:t>
            </a:r>
            <a:r>
              <a:rPr lang="es-MX" sz="2800" u="sng" dirty="0">
                <a:solidFill>
                  <a:srgbClr val="0000FF"/>
                </a:solidFill>
              </a:rPr>
              <a:t>incapacidad de regular las tendencias conductuales</a:t>
            </a:r>
            <a:r>
              <a:rPr lang="es-MX" sz="2800" dirty="0">
                <a:solidFill>
                  <a:srgbClr val="0000FF"/>
                </a:solidFill>
              </a:rPr>
              <a:t>. Podemos, pues, </a:t>
            </a:r>
            <a:r>
              <a:rPr lang="es-MX" sz="2800" u="sng" dirty="0">
                <a:solidFill>
                  <a:srgbClr val="FF0000"/>
                </a:solidFill>
              </a:rPr>
              <a:t>detectar la ausencia aparente de sentimientos de culpa o de remordimiento</a:t>
            </a:r>
            <a:r>
              <a:rPr lang="es-MX" sz="2800" dirty="0">
                <a:solidFill>
                  <a:srgbClr val="0000FF"/>
                </a:solidFill>
              </a:rPr>
              <a:t> por acciones destructivas y violentas contra los demás. </a:t>
            </a:r>
          </a:p>
        </p:txBody>
      </p:sp>
    </p:spTree>
    <p:extLst>
      <p:ext uri="{BB962C8B-B14F-4D97-AF65-F5344CB8AC3E}">
        <p14:creationId xmlns:p14="http://schemas.microsoft.com/office/powerpoint/2010/main" val="30565537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548680"/>
            <a:ext cx="7920880" cy="5693866"/>
          </a:xfrm>
          <a:prstGeom prst="rect">
            <a:avLst/>
          </a:prstGeom>
          <a:noFill/>
        </p:spPr>
        <p:txBody>
          <a:bodyPr wrap="square" rtlCol="0">
            <a:spAutoFit/>
          </a:bodyPr>
          <a:lstStyle/>
          <a:p>
            <a:pPr algn="ctr"/>
            <a:r>
              <a:rPr lang="es-MX" sz="2800" dirty="0" smtClean="0">
                <a:solidFill>
                  <a:srgbClr val="0000FF"/>
                </a:solidFill>
              </a:rPr>
              <a:t>Existe </a:t>
            </a:r>
            <a:r>
              <a:rPr lang="es-MX" sz="2800" dirty="0">
                <a:solidFill>
                  <a:srgbClr val="0000FF"/>
                </a:solidFill>
              </a:rPr>
              <a:t>cierta </a:t>
            </a:r>
            <a:r>
              <a:rPr lang="es-MX" sz="2800" b="1" u="sng" dirty="0">
                <a:solidFill>
                  <a:srgbClr val="0000FF"/>
                </a:solidFill>
              </a:rPr>
              <a:t>incapacidad de verse a sí mismos como responsables de las propias acciones</a:t>
            </a:r>
            <a:r>
              <a:rPr lang="es-MX" sz="2800" dirty="0">
                <a:solidFill>
                  <a:srgbClr val="0000FF"/>
                </a:solidFill>
              </a:rPr>
              <a:t>. Se podría pensar en una especie de “coraza” defensiva creada para protegerse de vivencias emocionales negativas y para permitir actuar sin turbaciones. </a:t>
            </a:r>
            <a:r>
              <a:rPr lang="es-MX" sz="2800" u="sng" dirty="0">
                <a:solidFill>
                  <a:srgbClr val="0000FF"/>
                </a:solidFill>
              </a:rPr>
              <a:t>La conciencia falla como “filtro” y fuerza inhibidora</a:t>
            </a:r>
            <a:r>
              <a:rPr lang="es-MX" sz="2800" dirty="0">
                <a:solidFill>
                  <a:srgbClr val="0000FF"/>
                </a:solidFill>
              </a:rPr>
              <a:t> de los impulsos agresivos y hostiles.</a:t>
            </a:r>
          </a:p>
          <a:p>
            <a:pPr algn="ctr"/>
            <a:r>
              <a:rPr lang="es-MX" sz="2800" dirty="0">
                <a:solidFill>
                  <a:srgbClr val="0000FF"/>
                </a:solidFill>
              </a:rPr>
              <a:t>Esta tendencia puede </a:t>
            </a:r>
            <a:r>
              <a:rPr lang="es-MX" sz="2800" u="sng" dirty="0">
                <a:solidFill>
                  <a:srgbClr val="0000FF"/>
                </a:solidFill>
              </a:rPr>
              <a:t>manifestarse también en actitudes fuertemente manipuladoras</a:t>
            </a:r>
            <a:r>
              <a:rPr lang="es-MX" sz="2800" dirty="0">
                <a:solidFill>
                  <a:srgbClr val="0000FF"/>
                </a:solidFill>
              </a:rPr>
              <a:t> hacia los demás, no considerados en su valor, sino sólo como “medios” para satisfacer las necesidades personales o para lograr sus metas (por ejemplo, las conductas de conquista sexual</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1918241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259632" y="980728"/>
            <a:ext cx="6696744" cy="4832092"/>
          </a:xfrm>
          <a:prstGeom prst="rect">
            <a:avLst/>
          </a:prstGeom>
          <a:noFill/>
        </p:spPr>
        <p:txBody>
          <a:bodyPr wrap="square" rtlCol="0">
            <a:spAutoFit/>
          </a:bodyPr>
          <a:lstStyle/>
          <a:p>
            <a:pPr algn="ctr"/>
            <a:r>
              <a:rPr lang="es-MX" sz="2800" dirty="0" smtClean="0">
                <a:solidFill>
                  <a:srgbClr val="0000FF"/>
                </a:solidFill>
              </a:rPr>
              <a:t>Se </a:t>
            </a:r>
            <a:r>
              <a:rPr lang="es-MX" sz="2800" dirty="0">
                <a:solidFill>
                  <a:srgbClr val="0000FF"/>
                </a:solidFill>
              </a:rPr>
              <a:t>les llama sociales porque </a:t>
            </a:r>
            <a:r>
              <a:rPr lang="es-MX" sz="2800" b="1" u="sng" dirty="0">
                <a:solidFill>
                  <a:srgbClr val="0000FF"/>
                </a:solidFill>
              </a:rPr>
              <a:t>se originan en un contexto social, en las relaciones</a:t>
            </a:r>
            <a:r>
              <a:rPr lang="es-MX" sz="2800" dirty="0">
                <a:solidFill>
                  <a:srgbClr val="0000FF"/>
                </a:solidFill>
              </a:rPr>
              <a:t>, </a:t>
            </a:r>
            <a:r>
              <a:rPr lang="es-MX" sz="2800" u="sng" dirty="0">
                <a:solidFill>
                  <a:srgbClr val="0000FF"/>
                </a:solidFill>
              </a:rPr>
              <a:t>reales o imaginarias</a:t>
            </a:r>
            <a:r>
              <a:rPr lang="es-MX" sz="2800" dirty="0">
                <a:solidFill>
                  <a:srgbClr val="0000FF"/>
                </a:solidFill>
              </a:rPr>
              <a:t>, con los demás. En esa interacción social, el pequeño aprende a regular y organizar la expresión de este tipo de emociones. </a:t>
            </a:r>
          </a:p>
          <a:p>
            <a:pPr algn="ctr"/>
            <a:endParaRPr lang="es-MX" sz="2800" dirty="0" smtClean="0">
              <a:solidFill>
                <a:srgbClr val="0000FF"/>
              </a:solidFill>
            </a:endParaRPr>
          </a:p>
          <a:p>
            <a:pPr algn="ctr"/>
            <a:r>
              <a:rPr lang="es-MX" sz="2800" dirty="0" smtClean="0">
                <a:solidFill>
                  <a:srgbClr val="0000FF"/>
                </a:solidFill>
              </a:rPr>
              <a:t>Las </a:t>
            </a:r>
            <a:r>
              <a:rPr lang="es-MX" sz="2800" dirty="0">
                <a:solidFill>
                  <a:srgbClr val="0000FF"/>
                </a:solidFill>
              </a:rPr>
              <a:t>emociones sociales </a:t>
            </a:r>
            <a:r>
              <a:rPr lang="es-MX" sz="2800" u="sng" dirty="0">
                <a:solidFill>
                  <a:srgbClr val="0000FF"/>
                </a:solidFill>
              </a:rPr>
              <a:t>derivan de la percepción y el significado que las actitudes y comportamientos ajenos</a:t>
            </a:r>
            <a:r>
              <a:rPr lang="es-MX" sz="2800" dirty="0">
                <a:solidFill>
                  <a:srgbClr val="0000FF"/>
                </a:solidFill>
              </a:rPr>
              <a:t> toman a nuestros </a:t>
            </a:r>
            <a:r>
              <a:rPr lang="es-MX" sz="2800" dirty="0" smtClean="0">
                <a:solidFill>
                  <a:srgbClr val="0000FF"/>
                </a:solidFill>
              </a:rPr>
              <a:t>ojos.</a:t>
            </a:r>
            <a:endParaRPr lang="es-MX" sz="2800" dirty="0">
              <a:solidFill>
                <a:srgbClr val="0000FF"/>
              </a:solidFill>
            </a:endParaRPr>
          </a:p>
        </p:txBody>
      </p:sp>
    </p:spTree>
    <p:extLst>
      <p:ext uri="{BB962C8B-B14F-4D97-AF65-F5344CB8AC3E}">
        <p14:creationId xmlns:p14="http://schemas.microsoft.com/office/powerpoint/2010/main" val="18396875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43608" y="1124744"/>
            <a:ext cx="6984776" cy="4401205"/>
          </a:xfrm>
          <a:prstGeom prst="rect">
            <a:avLst/>
          </a:prstGeom>
          <a:noFill/>
        </p:spPr>
        <p:txBody>
          <a:bodyPr wrap="square" rtlCol="0">
            <a:spAutoFit/>
          </a:bodyPr>
          <a:lstStyle/>
          <a:p>
            <a:pPr algn="ctr"/>
            <a:r>
              <a:rPr lang="es-MX" sz="2800" dirty="0" smtClean="0">
                <a:solidFill>
                  <a:srgbClr val="0000FF"/>
                </a:solidFill>
              </a:rPr>
              <a:t>La </a:t>
            </a:r>
            <a:r>
              <a:rPr lang="es-MX" sz="2800" dirty="0">
                <a:solidFill>
                  <a:srgbClr val="0000FF"/>
                </a:solidFill>
              </a:rPr>
              <a:t>falta de emociones de culpa, remordimiento y vergüenza, constituye un </a:t>
            </a:r>
            <a:r>
              <a:rPr lang="es-MX" sz="2800" b="1" u="sng" dirty="0">
                <a:solidFill>
                  <a:srgbClr val="0000FF"/>
                </a:solidFill>
              </a:rPr>
              <a:t>factor de organización de la personalidad</a:t>
            </a:r>
            <a:r>
              <a:rPr lang="es-MX" sz="2800" dirty="0">
                <a:solidFill>
                  <a:srgbClr val="0000FF"/>
                </a:solidFill>
              </a:rPr>
              <a:t>, donde se puede observar: </a:t>
            </a:r>
            <a:r>
              <a:rPr lang="es-MX" sz="2800" u="sng" dirty="0">
                <a:solidFill>
                  <a:srgbClr val="0000FF"/>
                </a:solidFill>
              </a:rPr>
              <a:t>ausencia del reconocimiento de los derechos ajeno</a:t>
            </a:r>
            <a:r>
              <a:rPr lang="es-MX" sz="2800" dirty="0">
                <a:solidFill>
                  <a:srgbClr val="0000FF"/>
                </a:solidFill>
              </a:rPr>
              <a:t>s (ausencia de empatía); la </a:t>
            </a:r>
            <a:r>
              <a:rPr lang="es-MX" sz="2800" u="sng" dirty="0">
                <a:solidFill>
                  <a:srgbClr val="0000FF"/>
                </a:solidFill>
              </a:rPr>
              <a:t>incapacidad para explicar las acciones llevadas a cabo</a:t>
            </a:r>
            <a:r>
              <a:rPr lang="es-MX" sz="2800" dirty="0">
                <a:solidFill>
                  <a:srgbClr val="0000FF"/>
                </a:solidFill>
              </a:rPr>
              <a:t>; la </a:t>
            </a:r>
            <a:r>
              <a:rPr lang="es-MX" sz="2800" u="sng" dirty="0">
                <a:solidFill>
                  <a:srgbClr val="0000FF"/>
                </a:solidFill>
              </a:rPr>
              <a:t>insensibilidad en las relaciones interpersonales</a:t>
            </a:r>
            <a:r>
              <a:rPr lang="es-MX" sz="2800" dirty="0">
                <a:solidFill>
                  <a:srgbClr val="0000FF"/>
                </a:solidFill>
              </a:rPr>
              <a:t>; la </a:t>
            </a:r>
            <a:r>
              <a:rPr lang="es-MX" sz="2800" u="sng" dirty="0">
                <a:solidFill>
                  <a:srgbClr val="0000FF"/>
                </a:solidFill>
              </a:rPr>
              <a:t>incapacidad de llevar a término los compromisos</a:t>
            </a:r>
            <a:r>
              <a:rPr lang="es-MX" sz="2800" dirty="0">
                <a:solidFill>
                  <a:srgbClr val="0000FF"/>
                </a:solidFill>
              </a:rPr>
              <a:t>; la </a:t>
            </a:r>
            <a:r>
              <a:rPr lang="es-MX" sz="2800" u="sng" dirty="0">
                <a:solidFill>
                  <a:srgbClr val="0000FF"/>
                </a:solidFill>
              </a:rPr>
              <a:t>irritabilidad y la impulsividad</a:t>
            </a:r>
            <a:r>
              <a:rPr lang="es-MX" sz="2800" dirty="0">
                <a:solidFill>
                  <a:srgbClr val="0000FF"/>
                </a:solidFill>
              </a:rPr>
              <a:t>. </a:t>
            </a:r>
          </a:p>
        </p:txBody>
      </p:sp>
    </p:spTree>
    <p:extLst>
      <p:ext uri="{BB962C8B-B14F-4D97-AF65-F5344CB8AC3E}">
        <p14:creationId xmlns:p14="http://schemas.microsoft.com/office/powerpoint/2010/main" val="1151156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548680"/>
            <a:ext cx="7920880" cy="5262979"/>
          </a:xfrm>
          <a:prstGeom prst="rect">
            <a:avLst/>
          </a:prstGeom>
          <a:noFill/>
        </p:spPr>
        <p:txBody>
          <a:bodyPr wrap="square" rtlCol="0">
            <a:spAutoFit/>
          </a:bodyPr>
          <a:lstStyle/>
          <a:p>
            <a:pPr algn="ctr"/>
            <a:r>
              <a:rPr lang="es-MX" sz="2800" dirty="0" smtClean="0">
                <a:solidFill>
                  <a:srgbClr val="0000FF"/>
                </a:solidFill>
              </a:rPr>
              <a:t>Todas </a:t>
            </a:r>
            <a:r>
              <a:rPr lang="es-MX" sz="2800" b="1" u="sng" dirty="0">
                <a:solidFill>
                  <a:srgbClr val="0000FF"/>
                </a:solidFill>
              </a:rPr>
              <a:t>las capacidades “pro-sociales” se ven afectadas</a:t>
            </a:r>
            <a:r>
              <a:rPr lang="es-MX" sz="2800" dirty="0">
                <a:solidFill>
                  <a:srgbClr val="0000FF"/>
                </a:solidFill>
              </a:rPr>
              <a:t>: los sujetos consideran </a:t>
            </a:r>
            <a:r>
              <a:rPr lang="es-MX" sz="2800" u="sng" dirty="0">
                <a:solidFill>
                  <a:srgbClr val="FF0000"/>
                </a:solidFill>
              </a:rPr>
              <a:t>la respuesta violenta como una forma de “equidad” para restablecer “derechos robados”</a:t>
            </a:r>
            <a:r>
              <a:rPr lang="es-MX" sz="2800" dirty="0">
                <a:solidFill>
                  <a:srgbClr val="0000FF"/>
                </a:solidFill>
              </a:rPr>
              <a:t>, son más atentos a las provocaciones, reales o imaginarias, e interpretan como hostiles señales en sí mismas neutrales. </a:t>
            </a:r>
            <a:endParaRPr lang="es-MX" sz="2800" dirty="0" smtClean="0">
              <a:solidFill>
                <a:srgbClr val="0000FF"/>
              </a:solidFill>
            </a:endParaRPr>
          </a:p>
          <a:p>
            <a:pPr algn="ctr"/>
            <a:endParaRPr lang="es-MX" sz="2800" dirty="0" smtClean="0">
              <a:solidFill>
                <a:srgbClr val="0000FF"/>
              </a:solidFill>
            </a:endParaRPr>
          </a:p>
          <a:p>
            <a:pPr algn="ctr"/>
            <a:r>
              <a:rPr lang="es-MX" sz="2800" dirty="0" smtClean="0">
                <a:solidFill>
                  <a:srgbClr val="0000FF"/>
                </a:solidFill>
              </a:rPr>
              <a:t>Queda </a:t>
            </a:r>
            <a:r>
              <a:rPr lang="es-MX" sz="2800" dirty="0">
                <a:solidFill>
                  <a:srgbClr val="0000FF"/>
                </a:solidFill>
              </a:rPr>
              <a:t>afectada la capacidad de interpretar los comportamientos ajenos: </a:t>
            </a:r>
            <a:r>
              <a:rPr lang="es-MX" sz="2800" u="sng" dirty="0">
                <a:solidFill>
                  <a:srgbClr val="0000FF"/>
                </a:solidFill>
              </a:rPr>
              <a:t>la percepción del otro como agresivo y hostil, justifica la respuesta violenta </a:t>
            </a:r>
            <a:r>
              <a:rPr lang="es-MX" sz="2800" dirty="0">
                <a:solidFill>
                  <a:srgbClr val="0000FF"/>
                </a:solidFill>
              </a:rPr>
              <a:t>considerada como “legítima defensa” y no suscita emociones de culpa.</a:t>
            </a:r>
          </a:p>
        </p:txBody>
      </p:sp>
    </p:spTree>
    <p:extLst>
      <p:ext uri="{BB962C8B-B14F-4D97-AF65-F5344CB8AC3E}">
        <p14:creationId xmlns:p14="http://schemas.microsoft.com/office/powerpoint/2010/main" val="5618601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548680"/>
            <a:ext cx="8352928" cy="5262979"/>
          </a:xfrm>
          <a:prstGeom prst="rect">
            <a:avLst/>
          </a:prstGeom>
          <a:noFill/>
        </p:spPr>
        <p:txBody>
          <a:bodyPr wrap="square" rtlCol="0">
            <a:spAutoFit/>
          </a:bodyPr>
          <a:lstStyle/>
          <a:p>
            <a:pPr algn="ctr"/>
            <a:r>
              <a:rPr lang="es-MX" sz="2800" b="1" dirty="0">
                <a:solidFill>
                  <a:srgbClr val="FF0000"/>
                </a:solidFill>
              </a:rPr>
              <a:t>CULPA Y RELIGIÓN</a:t>
            </a:r>
            <a:endParaRPr lang="es-MX" sz="2800" dirty="0">
              <a:solidFill>
                <a:srgbClr val="FF0000"/>
              </a:solidFill>
            </a:endParaRPr>
          </a:p>
          <a:p>
            <a:pPr algn="ctr"/>
            <a:endParaRPr lang="es-MX" sz="2800" dirty="0" smtClean="0">
              <a:solidFill>
                <a:srgbClr val="0000FF"/>
              </a:solidFill>
            </a:endParaRPr>
          </a:p>
          <a:p>
            <a:pPr algn="ctr"/>
            <a:r>
              <a:rPr lang="es-MX" sz="2800" dirty="0" smtClean="0">
                <a:solidFill>
                  <a:srgbClr val="0000FF"/>
                </a:solidFill>
              </a:rPr>
              <a:t>En </a:t>
            </a:r>
            <a:r>
              <a:rPr lang="es-MX" sz="2800" dirty="0">
                <a:solidFill>
                  <a:srgbClr val="0000FF"/>
                </a:solidFill>
              </a:rPr>
              <a:t>nuestra cultura </a:t>
            </a:r>
            <a:r>
              <a:rPr lang="es-MX" sz="2800" u="sng" dirty="0">
                <a:solidFill>
                  <a:srgbClr val="FF0000"/>
                </a:solidFill>
              </a:rPr>
              <a:t>muchas de las normas y de los valores son derivados de las creencias religiosas</a:t>
            </a:r>
            <a:r>
              <a:rPr lang="es-MX" sz="2800" dirty="0">
                <a:solidFill>
                  <a:srgbClr val="0000FF"/>
                </a:solidFill>
              </a:rPr>
              <a:t>. </a:t>
            </a:r>
            <a:endParaRPr lang="es-MX" sz="2800" dirty="0" smtClean="0">
              <a:solidFill>
                <a:srgbClr val="0000FF"/>
              </a:solidFill>
            </a:endParaRPr>
          </a:p>
          <a:p>
            <a:pPr algn="ctr"/>
            <a:r>
              <a:rPr lang="es-MX" sz="2800" dirty="0" smtClean="0">
                <a:solidFill>
                  <a:srgbClr val="0000FF"/>
                </a:solidFill>
              </a:rPr>
              <a:t>La </a:t>
            </a:r>
            <a:r>
              <a:rPr lang="es-MX" sz="2800" dirty="0">
                <a:solidFill>
                  <a:srgbClr val="0000FF"/>
                </a:solidFill>
              </a:rPr>
              <a:t>religión ha tenido, y tiene, una importancia fundamental en el establecimiento de los </a:t>
            </a:r>
            <a:r>
              <a:rPr lang="es-MX" sz="2800" b="1" u="sng" dirty="0">
                <a:solidFill>
                  <a:srgbClr val="FF0000"/>
                </a:solidFill>
              </a:rPr>
              <a:t>criterios del bien y del mal</a:t>
            </a:r>
            <a:r>
              <a:rPr lang="es-MX" sz="2800" dirty="0">
                <a:solidFill>
                  <a:srgbClr val="0000FF"/>
                </a:solidFill>
              </a:rPr>
              <a:t>.</a:t>
            </a:r>
          </a:p>
          <a:p>
            <a:pPr algn="ctr"/>
            <a:r>
              <a:rPr lang="es-MX" sz="2800" dirty="0">
                <a:solidFill>
                  <a:srgbClr val="0000FF"/>
                </a:solidFill>
              </a:rPr>
              <a:t>Como hemos mencionado, el sentimiento de culpa tiene un rol muy importante en el desarrollo de personalidades capaces de asumir sus responsabilidades, de “sentir” el sufrimiento ajeno y de motivar a conductas “activas” de reparación del daño</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27659165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548680"/>
            <a:ext cx="8352928" cy="6124754"/>
          </a:xfrm>
          <a:prstGeom prst="rect">
            <a:avLst/>
          </a:prstGeom>
          <a:noFill/>
        </p:spPr>
        <p:txBody>
          <a:bodyPr wrap="square" rtlCol="0">
            <a:spAutoFit/>
          </a:bodyPr>
          <a:lstStyle/>
          <a:p>
            <a:pPr algn="ctr"/>
            <a:r>
              <a:rPr lang="es-MX" sz="2800" dirty="0" smtClean="0">
                <a:solidFill>
                  <a:srgbClr val="0000FF"/>
                </a:solidFill>
              </a:rPr>
              <a:t>Lamentablemente</a:t>
            </a:r>
            <a:r>
              <a:rPr lang="es-MX" sz="2800" dirty="0">
                <a:solidFill>
                  <a:srgbClr val="0000FF"/>
                </a:solidFill>
              </a:rPr>
              <a:t>, </a:t>
            </a:r>
            <a:r>
              <a:rPr lang="es-MX" sz="2800" b="1" u="sng" dirty="0">
                <a:solidFill>
                  <a:srgbClr val="FF0000"/>
                </a:solidFill>
              </a:rPr>
              <a:t>sentimientos de culpa originados y cimentados en motivaciones religiosas</a:t>
            </a:r>
            <a:r>
              <a:rPr lang="es-MX" sz="2800" dirty="0">
                <a:solidFill>
                  <a:srgbClr val="0000FF"/>
                </a:solidFill>
              </a:rPr>
              <a:t> (“has ofendido a Dios”, “Dios te va a castigar”, “Dios siempre te ve y te juzga”, “Dios lleva cuenta de todos tus pecados”, etc.), </a:t>
            </a:r>
            <a:r>
              <a:rPr lang="es-MX" sz="2800" b="1" u="sng" dirty="0">
                <a:solidFill>
                  <a:srgbClr val="FF0000"/>
                </a:solidFill>
              </a:rPr>
              <a:t>pueden suscitar culpas crónicas</a:t>
            </a:r>
            <a:r>
              <a:rPr lang="es-MX" sz="2800" dirty="0">
                <a:solidFill>
                  <a:srgbClr val="0000FF"/>
                </a:solidFill>
              </a:rPr>
              <a:t>, donde </a:t>
            </a:r>
            <a:r>
              <a:rPr lang="es-MX" sz="2800" i="1" dirty="0">
                <a:solidFill>
                  <a:srgbClr val="0000FF"/>
                </a:solidFill>
              </a:rPr>
              <a:t>todo es pecado</a:t>
            </a:r>
            <a:r>
              <a:rPr lang="es-MX" sz="2800" dirty="0">
                <a:solidFill>
                  <a:srgbClr val="0000FF"/>
                </a:solidFill>
              </a:rPr>
              <a:t> y no hay posibilidad de </a:t>
            </a:r>
            <a:r>
              <a:rPr lang="es-MX" sz="2800" i="1" dirty="0">
                <a:solidFill>
                  <a:srgbClr val="0000FF"/>
                </a:solidFill>
              </a:rPr>
              <a:t>redención</a:t>
            </a:r>
            <a:r>
              <a:rPr lang="es-MX" sz="2800" dirty="0">
                <a:solidFill>
                  <a:srgbClr val="0000FF"/>
                </a:solidFill>
              </a:rPr>
              <a:t>. </a:t>
            </a:r>
            <a:endParaRPr lang="es-MX" sz="2800" dirty="0" smtClean="0">
              <a:solidFill>
                <a:srgbClr val="0000FF"/>
              </a:solidFill>
            </a:endParaRPr>
          </a:p>
          <a:p>
            <a:pPr algn="ctr"/>
            <a:r>
              <a:rPr lang="es-MX" sz="2800" dirty="0" smtClean="0">
                <a:solidFill>
                  <a:srgbClr val="0000FF"/>
                </a:solidFill>
              </a:rPr>
              <a:t>Algunas </a:t>
            </a:r>
            <a:r>
              <a:rPr lang="es-MX" sz="2800" u="sng" dirty="0">
                <a:solidFill>
                  <a:srgbClr val="0000FF"/>
                </a:solidFill>
              </a:rPr>
              <a:t>propuestas educativas</a:t>
            </a:r>
            <a:r>
              <a:rPr lang="es-MX" sz="2800" dirty="0">
                <a:solidFill>
                  <a:srgbClr val="0000FF"/>
                </a:solidFill>
              </a:rPr>
              <a:t>, marcadas con acentos religiosos, pueden ser </a:t>
            </a:r>
            <a:r>
              <a:rPr lang="es-MX" sz="2800" u="sng" dirty="0">
                <a:solidFill>
                  <a:srgbClr val="0000FF"/>
                </a:solidFill>
              </a:rPr>
              <a:t>sutilmente </a:t>
            </a:r>
            <a:r>
              <a:rPr lang="es-MX" sz="2800" u="sng" dirty="0" err="1">
                <a:solidFill>
                  <a:srgbClr val="0000FF"/>
                </a:solidFill>
              </a:rPr>
              <a:t>culpabilizantes</a:t>
            </a:r>
            <a:r>
              <a:rPr lang="es-MX" sz="2800" u="sng" dirty="0">
                <a:solidFill>
                  <a:srgbClr val="0000FF"/>
                </a:solidFill>
              </a:rPr>
              <a:t> y generar una vivencia de poca autoestima y de fracaso</a:t>
            </a:r>
            <a:r>
              <a:rPr lang="es-MX" sz="2800" dirty="0">
                <a:solidFill>
                  <a:srgbClr val="0000FF"/>
                </a:solidFill>
              </a:rPr>
              <a:t> existencial. Pedagógicamente, es recomendable evitar los mensajes que socaven la autoestima, proponiendo, en su lugar, ayudar a detectar con objetividad las culpas en las que están involucradas la libertad, la conciencia y la voluntad. </a:t>
            </a:r>
          </a:p>
        </p:txBody>
      </p:sp>
    </p:spTree>
    <p:extLst>
      <p:ext uri="{BB962C8B-B14F-4D97-AF65-F5344CB8AC3E}">
        <p14:creationId xmlns:p14="http://schemas.microsoft.com/office/powerpoint/2010/main" val="31861242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548680"/>
            <a:ext cx="8352928" cy="5693866"/>
          </a:xfrm>
          <a:prstGeom prst="rect">
            <a:avLst/>
          </a:prstGeom>
          <a:noFill/>
        </p:spPr>
        <p:txBody>
          <a:bodyPr wrap="square" rtlCol="0">
            <a:spAutoFit/>
          </a:bodyPr>
          <a:lstStyle/>
          <a:p>
            <a:pPr algn="ctr"/>
            <a:r>
              <a:rPr lang="es-MX" sz="2800" dirty="0" smtClean="0">
                <a:solidFill>
                  <a:srgbClr val="0000FF"/>
                </a:solidFill>
              </a:rPr>
              <a:t>Puede </a:t>
            </a:r>
            <a:r>
              <a:rPr lang="es-MX" sz="2800" dirty="0">
                <a:solidFill>
                  <a:srgbClr val="0000FF"/>
                </a:solidFill>
              </a:rPr>
              <a:t>ser útil, también, ayudar a </a:t>
            </a:r>
            <a:r>
              <a:rPr lang="es-MX" sz="2800" b="1" u="sng" dirty="0">
                <a:solidFill>
                  <a:srgbClr val="0000FF"/>
                </a:solidFill>
              </a:rPr>
              <a:t>distinguir</a:t>
            </a:r>
            <a:r>
              <a:rPr lang="es-MX" sz="2800" dirty="0">
                <a:solidFill>
                  <a:srgbClr val="0000FF"/>
                </a:solidFill>
              </a:rPr>
              <a:t> entre la culpa por una </a:t>
            </a:r>
            <a:r>
              <a:rPr lang="es-MX" sz="2800" b="1" u="sng" dirty="0">
                <a:solidFill>
                  <a:srgbClr val="0000FF"/>
                </a:solidFill>
              </a:rPr>
              <a:t>decisión </a:t>
            </a:r>
            <a:r>
              <a:rPr lang="es-MX" sz="2800" b="1" u="sng" dirty="0">
                <a:solidFill>
                  <a:srgbClr val="FF0000"/>
                </a:solidFill>
              </a:rPr>
              <a:t>“errónea”</a:t>
            </a:r>
            <a:r>
              <a:rPr lang="es-MX" sz="2800" dirty="0">
                <a:solidFill>
                  <a:srgbClr val="FF0000"/>
                </a:solidFill>
              </a:rPr>
              <a:t> </a:t>
            </a:r>
            <a:r>
              <a:rPr lang="es-MX" sz="2800" dirty="0">
                <a:solidFill>
                  <a:srgbClr val="0000FF"/>
                </a:solidFill>
              </a:rPr>
              <a:t>de la culpa por una </a:t>
            </a:r>
            <a:r>
              <a:rPr lang="es-MX" sz="2800" b="1" u="sng" dirty="0">
                <a:solidFill>
                  <a:srgbClr val="0000FF"/>
                </a:solidFill>
              </a:rPr>
              <a:t>decisión </a:t>
            </a:r>
            <a:r>
              <a:rPr lang="es-MX" sz="2800" b="1" u="sng" dirty="0">
                <a:solidFill>
                  <a:srgbClr val="FF0000"/>
                </a:solidFill>
              </a:rPr>
              <a:t>“mala”</a:t>
            </a:r>
            <a:r>
              <a:rPr lang="es-MX" sz="2800" b="1" dirty="0">
                <a:solidFill>
                  <a:srgbClr val="FF0000"/>
                </a:solidFill>
              </a:rPr>
              <a:t> </a:t>
            </a:r>
            <a:r>
              <a:rPr lang="es-MX" sz="2800" dirty="0">
                <a:solidFill>
                  <a:srgbClr val="0000FF"/>
                </a:solidFill>
              </a:rPr>
              <a:t>(que en sí misma buscaba dañar al prójimo</a:t>
            </a:r>
            <a:r>
              <a:rPr lang="es-MX" sz="2800" dirty="0" smtClean="0">
                <a:solidFill>
                  <a:srgbClr val="0000FF"/>
                </a:solidFill>
              </a:rPr>
              <a:t>).</a:t>
            </a:r>
          </a:p>
          <a:p>
            <a:pPr algn="ctr"/>
            <a:endParaRPr lang="es-MX" sz="2800" dirty="0">
              <a:solidFill>
                <a:srgbClr val="0000FF"/>
              </a:solidFill>
            </a:endParaRPr>
          </a:p>
          <a:p>
            <a:pPr algn="ctr"/>
            <a:r>
              <a:rPr lang="es-MX" sz="2800" dirty="0">
                <a:solidFill>
                  <a:srgbClr val="0000FF"/>
                </a:solidFill>
              </a:rPr>
              <a:t>La tradición católica ha desarrollado un </a:t>
            </a:r>
            <a:r>
              <a:rPr lang="es-MX" sz="2800" b="1" u="sng" dirty="0">
                <a:solidFill>
                  <a:srgbClr val="FF0000"/>
                </a:solidFill>
              </a:rPr>
              <a:t>sacramento, el de la Penitencia y la Reconciliación</a:t>
            </a:r>
            <a:r>
              <a:rPr lang="es-MX" sz="2800" dirty="0">
                <a:solidFill>
                  <a:srgbClr val="0000FF"/>
                </a:solidFill>
              </a:rPr>
              <a:t>, que ayuda a reconocer las culpas y alienta a la enmienda. Si se conoce, celebra y vive adecuadamente este sacramento, puede ser una herramienta muy positiva, que permite el </a:t>
            </a:r>
            <a:r>
              <a:rPr lang="es-MX" sz="2800" u="sng" dirty="0">
                <a:solidFill>
                  <a:srgbClr val="0000FF"/>
                </a:solidFill>
              </a:rPr>
              <a:t>reconocimiento del pecado (o del “error”) y, al mismo tiempo, rescata a la persona</a:t>
            </a:r>
            <a:r>
              <a:rPr lang="es-MX" sz="2800" dirty="0">
                <a:solidFill>
                  <a:srgbClr val="0000FF"/>
                </a:solidFill>
              </a:rPr>
              <a:t>: “Se condena el pecado y no al pecador”. </a:t>
            </a:r>
          </a:p>
        </p:txBody>
      </p:sp>
    </p:spTree>
    <p:extLst>
      <p:ext uri="{BB962C8B-B14F-4D97-AF65-F5344CB8AC3E}">
        <p14:creationId xmlns:p14="http://schemas.microsoft.com/office/powerpoint/2010/main" val="25651757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43608" y="908720"/>
            <a:ext cx="7200800" cy="4832092"/>
          </a:xfrm>
          <a:prstGeom prst="rect">
            <a:avLst/>
          </a:prstGeom>
          <a:noFill/>
        </p:spPr>
        <p:txBody>
          <a:bodyPr wrap="square" rtlCol="0">
            <a:spAutoFit/>
          </a:bodyPr>
          <a:lstStyle/>
          <a:p>
            <a:pPr algn="ctr"/>
            <a:r>
              <a:rPr lang="es-MX" sz="2800" dirty="0" smtClean="0">
                <a:solidFill>
                  <a:srgbClr val="0000FF"/>
                </a:solidFill>
              </a:rPr>
              <a:t>Éste </a:t>
            </a:r>
            <a:r>
              <a:rPr lang="es-MX" sz="2800" dirty="0">
                <a:solidFill>
                  <a:srgbClr val="0000FF"/>
                </a:solidFill>
              </a:rPr>
              <a:t>puede ser un </a:t>
            </a:r>
            <a:r>
              <a:rPr lang="es-MX" sz="2800" b="1" u="sng" dirty="0">
                <a:solidFill>
                  <a:srgbClr val="0000FF"/>
                </a:solidFill>
              </a:rPr>
              <a:t>medio para </a:t>
            </a:r>
            <a:r>
              <a:rPr lang="es-MX" sz="2800" b="1" u="sng" dirty="0">
                <a:solidFill>
                  <a:srgbClr val="FF0000"/>
                </a:solidFill>
              </a:rPr>
              <a:t>recibir el perdón </a:t>
            </a:r>
            <a:r>
              <a:rPr lang="es-MX" sz="2800" b="1" u="sng" dirty="0">
                <a:solidFill>
                  <a:srgbClr val="0000FF"/>
                </a:solidFill>
              </a:rPr>
              <a:t>de Dios, y </a:t>
            </a:r>
            <a:r>
              <a:rPr lang="es-MX" sz="2800" b="1" u="sng" dirty="0">
                <a:solidFill>
                  <a:srgbClr val="FF0000"/>
                </a:solidFill>
              </a:rPr>
              <a:t>de los demás</a:t>
            </a:r>
            <a:r>
              <a:rPr lang="es-MX" sz="2800" dirty="0">
                <a:solidFill>
                  <a:srgbClr val="0000FF"/>
                </a:solidFill>
              </a:rPr>
              <a:t>, </a:t>
            </a:r>
            <a:endParaRPr lang="es-MX" sz="2800" dirty="0" smtClean="0">
              <a:solidFill>
                <a:srgbClr val="0000FF"/>
              </a:solidFill>
            </a:endParaRPr>
          </a:p>
          <a:p>
            <a:pPr algn="ctr"/>
            <a:endParaRPr lang="es-MX" sz="2800" dirty="0">
              <a:solidFill>
                <a:srgbClr val="0000FF"/>
              </a:solidFill>
            </a:endParaRPr>
          </a:p>
          <a:p>
            <a:pPr algn="ctr"/>
            <a:r>
              <a:rPr lang="es-MX" sz="2800" dirty="0" smtClean="0">
                <a:solidFill>
                  <a:srgbClr val="0000FF"/>
                </a:solidFill>
              </a:rPr>
              <a:t>y </a:t>
            </a:r>
            <a:r>
              <a:rPr lang="es-MX" sz="2800" dirty="0">
                <a:solidFill>
                  <a:srgbClr val="0000FF"/>
                </a:solidFill>
              </a:rPr>
              <a:t>un estímulo para </a:t>
            </a:r>
            <a:r>
              <a:rPr lang="es-MX" sz="2800" b="1" u="sng" dirty="0">
                <a:solidFill>
                  <a:srgbClr val="FF0000"/>
                </a:solidFill>
              </a:rPr>
              <a:t>otorgar nuestro perdón a quien nos haya herido</a:t>
            </a:r>
            <a:r>
              <a:rPr lang="es-MX" sz="2800" dirty="0">
                <a:solidFill>
                  <a:srgbClr val="0000FF"/>
                </a:solidFill>
              </a:rPr>
              <a:t>.</a:t>
            </a:r>
          </a:p>
          <a:p>
            <a:pPr algn="ctr"/>
            <a:r>
              <a:rPr lang="es-MX" sz="2800" dirty="0">
                <a:solidFill>
                  <a:srgbClr val="0000FF"/>
                </a:solidFill>
              </a:rPr>
              <a:t> </a:t>
            </a:r>
            <a:endParaRPr lang="es-MX" sz="2800" dirty="0" smtClean="0">
              <a:solidFill>
                <a:srgbClr val="0000FF"/>
              </a:solidFill>
            </a:endParaRPr>
          </a:p>
          <a:p>
            <a:pPr algn="ctr"/>
            <a:endParaRPr lang="es-MX" sz="2800" dirty="0">
              <a:solidFill>
                <a:srgbClr val="0000FF"/>
              </a:solidFill>
            </a:endParaRPr>
          </a:p>
          <a:p>
            <a:pPr algn="ctr"/>
            <a:endParaRPr lang="es-MX" sz="2800" dirty="0">
              <a:solidFill>
                <a:srgbClr val="0000FF"/>
              </a:solidFill>
            </a:endParaRPr>
          </a:p>
          <a:p>
            <a:pPr algn="ctr"/>
            <a:r>
              <a:rPr lang="es-MX" sz="2800" dirty="0">
                <a:solidFill>
                  <a:srgbClr val="0070C0"/>
                </a:solidFill>
              </a:rPr>
              <a:t>(Muchas de las reflexiones han sido adaptadas de </a:t>
            </a:r>
            <a:r>
              <a:rPr lang="it-IT" sz="2800" dirty="0" smtClean="0">
                <a:solidFill>
                  <a:srgbClr val="0070C0"/>
                </a:solidFill>
              </a:rPr>
              <a:t>DI </a:t>
            </a:r>
            <a:r>
              <a:rPr lang="it-IT" sz="2800" dirty="0">
                <a:solidFill>
                  <a:srgbClr val="0070C0"/>
                </a:solidFill>
              </a:rPr>
              <a:t>BLASIO P. – VITALI R., </a:t>
            </a:r>
            <a:r>
              <a:rPr lang="it-IT" sz="2800" b="1" i="1" dirty="0">
                <a:solidFill>
                  <a:srgbClr val="0070C0"/>
                </a:solidFill>
              </a:rPr>
              <a:t>Sentirsi in colpa</a:t>
            </a:r>
            <a:r>
              <a:rPr lang="it-IT" sz="2800" dirty="0">
                <a:solidFill>
                  <a:srgbClr val="0070C0"/>
                </a:solidFill>
              </a:rPr>
              <a:t>, Il Mulino, Bologna – Italia 2001</a:t>
            </a:r>
            <a:r>
              <a:rPr lang="it-IT" sz="2800" dirty="0" smtClean="0">
                <a:solidFill>
                  <a:srgbClr val="0070C0"/>
                </a:solidFill>
              </a:rPr>
              <a:t>).</a:t>
            </a:r>
            <a:endParaRPr lang="es-MX" sz="2800" dirty="0">
              <a:solidFill>
                <a:srgbClr val="0070C0"/>
              </a:solidFill>
            </a:endParaRPr>
          </a:p>
        </p:txBody>
      </p:sp>
    </p:spTree>
    <p:extLst>
      <p:ext uri="{BB962C8B-B14F-4D97-AF65-F5344CB8AC3E}">
        <p14:creationId xmlns:p14="http://schemas.microsoft.com/office/powerpoint/2010/main" val="2619378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764704"/>
            <a:ext cx="7776864" cy="4832092"/>
          </a:xfrm>
          <a:prstGeom prst="rect">
            <a:avLst/>
          </a:prstGeom>
          <a:noFill/>
        </p:spPr>
        <p:txBody>
          <a:bodyPr wrap="square" rtlCol="0">
            <a:spAutoFit/>
          </a:bodyPr>
          <a:lstStyle/>
          <a:p>
            <a:pPr algn="ctr"/>
            <a:r>
              <a:rPr lang="es-MX" sz="2800" b="1" dirty="0">
                <a:solidFill>
                  <a:srgbClr val="FF0000"/>
                </a:solidFill>
              </a:rPr>
              <a:t>Distinción entre pena, culpa y vergüenza</a:t>
            </a:r>
            <a:endParaRPr lang="es-MX" sz="2800" dirty="0">
              <a:solidFill>
                <a:srgbClr val="FF0000"/>
              </a:solidFill>
            </a:endParaRPr>
          </a:p>
          <a:p>
            <a:endParaRPr lang="es-MX" sz="2800" dirty="0" smtClean="0">
              <a:solidFill>
                <a:srgbClr val="0000FF"/>
              </a:solidFill>
            </a:endParaRPr>
          </a:p>
          <a:p>
            <a:pPr algn="ctr"/>
            <a:r>
              <a:rPr lang="es-MX" sz="2800" dirty="0" smtClean="0">
                <a:solidFill>
                  <a:srgbClr val="0000FF"/>
                </a:solidFill>
              </a:rPr>
              <a:t>Para </a:t>
            </a:r>
            <a:r>
              <a:rPr lang="es-MX" sz="2800" dirty="0">
                <a:solidFill>
                  <a:srgbClr val="0000FF"/>
                </a:solidFill>
              </a:rPr>
              <a:t>que se manifiesten la culpa o la vergüenza, es necesario que el niño (y después el adulto) esté </a:t>
            </a:r>
            <a:r>
              <a:rPr lang="es-MX" sz="2800" b="1" dirty="0">
                <a:solidFill>
                  <a:srgbClr val="0000FF"/>
                </a:solidFill>
              </a:rPr>
              <a:t>consciente del conjunto de reglas, valores, estándares conductuales y fines </a:t>
            </a:r>
            <a:r>
              <a:rPr lang="es-MX" sz="2800" dirty="0">
                <a:solidFill>
                  <a:srgbClr val="0000FF"/>
                </a:solidFill>
              </a:rPr>
              <a:t>que presiden su medio ambiente; que haya </a:t>
            </a:r>
            <a:r>
              <a:rPr lang="es-MX" sz="2800" u="sng" dirty="0">
                <a:solidFill>
                  <a:srgbClr val="0000FF"/>
                </a:solidFill>
              </a:rPr>
              <a:t>interiorizado este conjunto</a:t>
            </a:r>
            <a:r>
              <a:rPr lang="es-MX" sz="2800" dirty="0">
                <a:solidFill>
                  <a:srgbClr val="0000FF"/>
                </a:solidFill>
              </a:rPr>
              <a:t>, que sea “suyo”. Respecto a este conjunto, </a:t>
            </a:r>
            <a:r>
              <a:rPr lang="es-MX" sz="2800" b="1" u="sng" dirty="0">
                <a:solidFill>
                  <a:srgbClr val="0000FF"/>
                </a:solidFill>
              </a:rPr>
              <a:t>evalúa su conducta y su responsabilidad</a:t>
            </a:r>
            <a:r>
              <a:rPr lang="es-MX" sz="2800" dirty="0">
                <a:solidFill>
                  <a:srgbClr val="0000FF"/>
                </a:solidFill>
              </a:rPr>
              <a:t>. Se trata, pues, de emociones que exponen al sujeto, directa o indirectamente, al juicio ajeno</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231837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548680"/>
            <a:ext cx="7776864" cy="5693866"/>
          </a:xfrm>
          <a:prstGeom prst="rect">
            <a:avLst/>
          </a:prstGeom>
          <a:noFill/>
        </p:spPr>
        <p:txBody>
          <a:bodyPr wrap="square" rtlCol="0">
            <a:spAutoFit/>
          </a:bodyPr>
          <a:lstStyle/>
          <a:p>
            <a:pPr algn="ctr"/>
            <a:r>
              <a:rPr lang="es-MX" sz="2800" dirty="0" smtClean="0">
                <a:solidFill>
                  <a:srgbClr val="0000FF"/>
                </a:solidFill>
              </a:rPr>
              <a:t>El </a:t>
            </a:r>
            <a:r>
              <a:rPr lang="es-MX" sz="2800" dirty="0">
                <a:solidFill>
                  <a:srgbClr val="0000FF"/>
                </a:solidFill>
              </a:rPr>
              <a:t>“</a:t>
            </a:r>
            <a:r>
              <a:rPr lang="es-MX" sz="2800" b="1" u="sng" dirty="0">
                <a:solidFill>
                  <a:srgbClr val="FF0000"/>
                </a:solidFill>
              </a:rPr>
              <a:t>sentirse apenado</a:t>
            </a:r>
            <a:r>
              <a:rPr lang="es-MX" sz="2800" dirty="0">
                <a:solidFill>
                  <a:srgbClr val="0000FF"/>
                </a:solidFill>
              </a:rPr>
              <a:t>” (a menudo se confunde con la vergüenza), constituye una emoción “ligera” y deriva de una violación de menor importancia con respecto a la que desencadena la vergüenza. Se trata de una emoción suscitada </a:t>
            </a:r>
            <a:r>
              <a:rPr lang="es-MX" sz="2800" u="sng" dirty="0">
                <a:solidFill>
                  <a:srgbClr val="0000FF"/>
                </a:solidFill>
              </a:rPr>
              <a:t>por una interacción social en contextos públicos</a:t>
            </a:r>
            <a:r>
              <a:rPr lang="es-MX" sz="2800" dirty="0">
                <a:solidFill>
                  <a:srgbClr val="0000FF"/>
                </a:solidFill>
              </a:rPr>
              <a:t>: nos sentimos apenados si tropezamos torpemente, si tenemos una mancha de comida en la cara, si nos olvidamos el nombre de una persona recién presentada, si tenemos los zapatos sucios o si nos sale una palabra equivocada. Nos sentimos observados y juzgados (tal vez </a:t>
            </a:r>
            <a:r>
              <a:rPr lang="es-MX" sz="2800" dirty="0" smtClean="0">
                <a:solidFill>
                  <a:srgbClr val="0000FF"/>
                </a:solidFill>
              </a:rPr>
              <a:t>de manera excesivamente </a:t>
            </a:r>
            <a:r>
              <a:rPr lang="es-MX" sz="2800" dirty="0">
                <a:solidFill>
                  <a:srgbClr val="0000FF"/>
                </a:solidFill>
              </a:rPr>
              <a:t>severa) y el ambiente no nos es familiar. </a:t>
            </a:r>
          </a:p>
        </p:txBody>
      </p:sp>
    </p:spTree>
    <p:extLst>
      <p:ext uri="{BB962C8B-B14F-4D97-AF65-F5344CB8AC3E}">
        <p14:creationId xmlns:p14="http://schemas.microsoft.com/office/powerpoint/2010/main" val="976719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37379" y="1196752"/>
            <a:ext cx="7776864" cy="4401205"/>
          </a:xfrm>
          <a:prstGeom prst="rect">
            <a:avLst/>
          </a:prstGeom>
          <a:noFill/>
        </p:spPr>
        <p:txBody>
          <a:bodyPr wrap="square" rtlCol="0">
            <a:spAutoFit/>
          </a:bodyPr>
          <a:lstStyle/>
          <a:p>
            <a:pPr algn="ctr"/>
            <a:r>
              <a:rPr lang="es-MX" sz="2800" dirty="0" smtClean="0">
                <a:solidFill>
                  <a:srgbClr val="0000FF"/>
                </a:solidFill>
              </a:rPr>
              <a:t>El </a:t>
            </a:r>
            <a:r>
              <a:rPr lang="es-MX" sz="2800" dirty="0">
                <a:solidFill>
                  <a:srgbClr val="0000FF"/>
                </a:solidFill>
              </a:rPr>
              <a:t>sentirse apenado tiene una importante </a:t>
            </a:r>
            <a:r>
              <a:rPr lang="es-MX" sz="2800" b="1" u="sng" dirty="0">
                <a:solidFill>
                  <a:srgbClr val="0000FF"/>
                </a:solidFill>
              </a:rPr>
              <a:t>función adaptativa</a:t>
            </a:r>
            <a:r>
              <a:rPr lang="es-MX" sz="2800" dirty="0">
                <a:solidFill>
                  <a:srgbClr val="0000FF"/>
                </a:solidFill>
              </a:rPr>
              <a:t>: nos obliga a observarnos detenidamente “a través de los ojos de los demás” y esto produce un afinamiento de la capacidad para intuir los sentimientos propios y ajenos.</a:t>
            </a:r>
          </a:p>
          <a:p>
            <a:endParaRPr lang="es-MX" sz="2800" dirty="0" smtClean="0">
              <a:solidFill>
                <a:srgbClr val="0000FF"/>
              </a:solidFill>
            </a:endParaRPr>
          </a:p>
          <a:p>
            <a:pPr algn="ctr"/>
            <a:r>
              <a:rPr lang="es-MX" sz="2800" b="1" u="sng" dirty="0" smtClean="0">
                <a:solidFill>
                  <a:srgbClr val="FF0000"/>
                </a:solidFill>
              </a:rPr>
              <a:t>La </a:t>
            </a:r>
            <a:r>
              <a:rPr lang="es-MX" sz="2800" b="1" u="sng" dirty="0">
                <a:solidFill>
                  <a:srgbClr val="FF0000"/>
                </a:solidFill>
              </a:rPr>
              <a:t>vergüenza y la culpa</a:t>
            </a:r>
            <a:r>
              <a:rPr lang="es-MX" sz="2800" b="1" dirty="0">
                <a:solidFill>
                  <a:srgbClr val="FF0000"/>
                </a:solidFill>
              </a:rPr>
              <a:t> </a:t>
            </a:r>
            <a:r>
              <a:rPr lang="es-MX" sz="2800" dirty="0">
                <a:solidFill>
                  <a:srgbClr val="0000FF"/>
                </a:solidFill>
              </a:rPr>
              <a:t>nos empujan a descentrarnos y a ponernos en los zapatos de los otros, aunque esto conlleve sensaciones y vivencias más dolorosas. </a:t>
            </a:r>
            <a:endParaRPr lang="es-MX" sz="2800" dirty="0" smtClean="0">
              <a:solidFill>
                <a:srgbClr val="0000FF"/>
              </a:solidFill>
            </a:endParaRPr>
          </a:p>
        </p:txBody>
      </p:sp>
    </p:spTree>
    <p:extLst>
      <p:ext uri="{BB962C8B-B14F-4D97-AF65-F5344CB8AC3E}">
        <p14:creationId xmlns:p14="http://schemas.microsoft.com/office/powerpoint/2010/main" val="2982663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692696"/>
            <a:ext cx="7776864" cy="5262979"/>
          </a:xfrm>
          <a:prstGeom prst="rect">
            <a:avLst/>
          </a:prstGeom>
          <a:noFill/>
        </p:spPr>
        <p:txBody>
          <a:bodyPr wrap="square" rtlCol="0">
            <a:spAutoFit/>
          </a:bodyPr>
          <a:lstStyle/>
          <a:p>
            <a:pPr algn="ctr"/>
            <a:r>
              <a:rPr lang="es-MX" sz="2800" dirty="0" smtClean="0">
                <a:solidFill>
                  <a:srgbClr val="0000FF"/>
                </a:solidFill>
              </a:rPr>
              <a:t>En </a:t>
            </a:r>
            <a:r>
              <a:rPr lang="es-MX" sz="2800" dirty="0">
                <a:solidFill>
                  <a:srgbClr val="0000FF"/>
                </a:solidFill>
              </a:rPr>
              <a:t>una primera aproximación, podríamos afirmar que </a:t>
            </a:r>
            <a:r>
              <a:rPr lang="es-MX" sz="2800" b="1" u="sng" dirty="0">
                <a:solidFill>
                  <a:srgbClr val="0000FF"/>
                </a:solidFill>
              </a:rPr>
              <a:t>las transgresiones morales</a:t>
            </a:r>
            <a:r>
              <a:rPr lang="es-MX" sz="2800" dirty="0">
                <a:solidFill>
                  <a:srgbClr val="0000FF"/>
                </a:solidFill>
              </a:rPr>
              <a:t> generan al mismo tiempo </a:t>
            </a:r>
            <a:r>
              <a:rPr lang="es-MX" sz="2800" b="1" u="sng" dirty="0">
                <a:solidFill>
                  <a:srgbClr val="0000FF"/>
                </a:solidFill>
              </a:rPr>
              <a:t>culpa y vergüenza</a:t>
            </a:r>
            <a:r>
              <a:rPr lang="es-MX" sz="2800" dirty="0">
                <a:solidFill>
                  <a:srgbClr val="0000FF"/>
                </a:solidFill>
              </a:rPr>
              <a:t>, mientras que los </a:t>
            </a:r>
            <a:r>
              <a:rPr lang="es-MX" sz="2800" b="1" u="sng" dirty="0">
                <a:solidFill>
                  <a:srgbClr val="0000FF"/>
                </a:solidFill>
              </a:rPr>
              <a:t>fracasos no morales y los defectos</a:t>
            </a:r>
            <a:r>
              <a:rPr lang="es-MX" sz="2800" dirty="0">
                <a:solidFill>
                  <a:srgbClr val="0000FF"/>
                </a:solidFill>
              </a:rPr>
              <a:t> suscitan </a:t>
            </a:r>
            <a:r>
              <a:rPr lang="es-MX" sz="2800" b="1" u="sng" dirty="0">
                <a:solidFill>
                  <a:srgbClr val="0000FF"/>
                </a:solidFill>
              </a:rPr>
              <a:t>sólo vergüenza</a:t>
            </a:r>
            <a:r>
              <a:rPr lang="es-MX" sz="2800" dirty="0">
                <a:solidFill>
                  <a:srgbClr val="0000FF"/>
                </a:solidFill>
              </a:rPr>
              <a:t>.  En realidad la distinción no radica en las situaciones diferentes (morales o no), sino en el modo en que los eventos son interpretados. </a:t>
            </a:r>
            <a:endParaRPr lang="es-MX" sz="2800" dirty="0" smtClean="0">
              <a:solidFill>
                <a:srgbClr val="0000FF"/>
              </a:solidFill>
            </a:endParaRPr>
          </a:p>
          <a:p>
            <a:pPr algn="ctr"/>
            <a:endParaRPr lang="es-MX" sz="2800" dirty="0" smtClean="0">
              <a:solidFill>
                <a:srgbClr val="0000FF"/>
              </a:solidFill>
            </a:endParaRPr>
          </a:p>
          <a:p>
            <a:pPr algn="ctr"/>
            <a:r>
              <a:rPr lang="es-MX" sz="2800" dirty="0" err="1" smtClean="0">
                <a:solidFill>
                  <a:srgbClr val="0000FF"/>
                </a:solidFill>
              </a:rPr>
              <a:t>H.B</a:t>
            </a:r>
            <a:r>
              <a:rPr lang="es-MX" sz="2800" dirty="0">
                <a:solidFill>
                  <a:srgbClr val="0000FF"/>
                </a:solidFill>
              </a:rPr>
              <a:t>. Lewis (1971) propone otro modelo: la culpa centra la </a:t>
            </a:r>
            <a:r>
              <a:rPr lang="es-MX" sz="2800" b="1" u="sng" dirty="0">
                <a:solidFill>
                  <a:srgbClr val="0000FF"/>
                </a:solidFill>
              </a:rPr>
              <a:t>atención en las acciones</a:t>
            </a:r>
            <a:r>
              <a:rPr lang="es-MX" sz="2800" b="1" dirty="0">
                <a:solidFill>
                  <a:srgbClr val="0000FF"/>
                </a:solidFill>
              </a:rPr>
              <a:t> </a:t>
            </a:r>
            <a:r>
              <a:rPr lang="es-MX" sz="2800" dirty="0">
                <a:solidFill>
                  <a:srgbClr val="0000FF"/>
                </a:solidFill>
              </a:rPr>
              <a:t>(hechas u omitidas), mientras que en la vergüenza se </a:t>
            </a:r>
            <a:r>
              <a:rPr lang="es-MX" sz="2800" b="1" u="sng" dirty="0">
                <a:solidFill>
                  <a:srgbClr val="0000FF"/>
                </a:solidFill>
              </a:rPr>
              <a:t>cuestiona a la persona</a:t>
            </a:r>
            <a:r>
              <a:rPr lang="es-MX" sz="2800" dirty="0" smtClean="0">
                <a:solidFill>
                  <a:srgbClr val="0000FF"/>
                </a:solidFill>
              </a:rPr>
              <a:t>.</a:t>
            </a:r>
            <a:endParaRPr lang="es-MX" sz="2800" dirty="0">
              <a:solidFill>
                <a:srgbClr val="0000FF"/>
              </a:solidFill>
            </a:endParaRPr>
          </a:p>
        </p:txBody>
      </p:sp>
    </p:spTree>
    <p:extLst>
      <p:ext uri="{BB962C8B-B14F-4D97-AF65-F5344CB8AC3E}">
        <p14:creationId xmlns:p14="http://schemas.microsoft.com/office/powerpoint/2010/main" val="539164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548680"/>
            <a:ext cx="7776864" cy="5262979"/>
          </a:xfrm>
          <a:prstGeom prst="rect">
            <a:avLst/>
          </a:prstGeom>
          <a:noFill/>
        </p:spPr>
        <p:txBody>
          <a:bodyPr wrap="square" rtlCol="0">
            <a:spAutoFit/>
          </a:bodyPr>
          <a:lstStyle/>
          <a:p>
            <a:pPr algn="ctr"/>
            <a:r>
              <a:rPr lang="es-MX" sz="2800" dirty="0" smtClean="0">
                <a:solidFill>
                  <a:srgbClr val="0000FF"/>
                </a:solidFill>
              </a:rPr>
              <a:t>En </a:t>
            </a:r>
            <a:r>
              <a:rPr lang="es-MX" sz="2800" dirty="0">
                <a:solidFill>
                  <a:srgbClr val="0000FF"/>
                </a:solidFill>
              </a:rPr>
              <a:t>muchas ocasiones, </a:t>
            </a:r>
            <a:r>
              <a:rPr lang="es-MX" sz="2800" b="1" u="sng" dirty="0">
                <a:solidFill>
                  <a:srgbClr val="FF0000"/>
                </a:solidFill>
              </a:rPr>
              <a:t>culpa y vergüenza</a:t>
            </a:r>
            <a:r>
              <a:rPr lang="es-MX" sz="2800" dirty="0">
                <a:solidFill>
                  <a:srgbClr val="0000FF"/>
                </a:solidFill>
              </a:rPr>
              <a:t> pueden existir simultáneamente, sin embargo podemos mencionar algunas </a:t>
            </a:r>
            <a:r>
              <a:rPr lang="es-MX" sz="2800" b="1" u="sng" dirty="0">
                <a:solidFill>
                  <a:srgbClr val="0000FF"/>
                </a:solidFill>
              </a:rPr>
              <a:t>diferencias</a:t>
            </a:r>
            <a:r>
              <a:rPr lang="es-MX" sz="2800" dirty="0">
                <a:solidFill>
                  <a:srgbClr val="0000FF"/>
                </a:solidFill>
              </a:rPr>
              <a:t>:</a:t>
            </a:r>
          </a:p>
          <a:p>
            <a:pPr lvl="0"/>
            <a:endParaRPr lang="es-MX" sz="2800" dirty="0" smtClean="0">
              <a:solidFill>
                <a:srgbClr val="0000FF"/>
              </a:solidFill>
            </a:endParaRPr>
          </a:p>
          <a:p>
            <a:pPr lvl="0" algn="ctr"/>
            <a:r>
              <a:rPr lang="es-MX" sz="2800" dirty="0" smtClean="0">
                <a:solidFill>
                  <a:srgbClr val="0000FF"/>
                </a:solidFill>
              </a:rPr>
              <a:t>La </a:t>
            </a:r>
            <a:r>
              <a:rPr lang="es-MX" sz="2800" u="sng" dirty="0">
                <a:solidFill>
                  <a:srgbClr val="FF0000"/>
                </a:solidFill>
              </a:rPr>
              <a:t>vergüenza</a:t>
            </a:r>
            <a:r>
              <a:rPr lang="es-MX" sz="2800" dirty="0">
                <a:solidFill>
                  <a:srgbClr val="0000FF"/>
                </a:solidFill>
              </a:rPr>
              <a:t> se suscita ante el fracaso de una persona para </a:t>
            </a:r>
            <a:r>
              <a:rPr lang="es-MX" sz="2800" b="1" u="sng" dirty="0">
                <a:solidFill>
                  <a:srgbClr val="0000FF"/>
                </a:solidFill>
              </a:rPr>
              <a:t>“poder ser”</a:t>
            </a:r>
            <a:r>
              <a:rPr lang="es-MX" sz="2800" dirty="0">
                <a:solidFill>
                  <a:srgbClr val="0000FF"/>
                </a:solidFill>
              </a:rPr>
              <a:t>, mientras que la </a:t>
            </a:r>
            <a:r>
              <a:rPr lang="es-MX" sz="2800" u="sng" dirty="0">
                <a:solidFill>
                  <a:srgbClr val="FF0000"/>
                </a:solidFill>
              </a:rPr>
              <a:t>culpa</a:t>
            </a:r>
            <a:r>
              <a:rPr lang="es-MX" sz="2800" dirty="0">
                <a:solidFill>
                  <a:srgbClr val="0000FF"/>
                </a:solidFill>
              </a:rPr>
              <a:t> apunta a una falla en el </a:t>
            </a:r>
            <a:r>
              <a:rPr lang="es-MX" sz="2800" b="1" u="sng" dirty="0">
                <a:solidFill>
                  <a:srgbClr val="0000FF"/>
                </a:solidFill>
              </a:rPr>
              <a:t>“hacer”</a:t>
            </a:r>
            <a:r>
              <a:rPr lang="es-MX" sz="2800" dirty="0">
                <a:solidFill>
                  <a:srgbClr val="0000FF"/>
                </a:solidFill>
              </a:rPr>
              <a:t>. Las personas dominadas por la vergüenza creen que hay algo intrínsecamente malo en ellas como seres humanos, mientras que las que tienen sentimientos de culpa piensan que han hecho algo malo que debe castigarse. </a:t>
            </a:r>
          </a:p>
        </p:txBody>
      </p:sp>
    </p:spTree>
    <p:extLst>
      <p:ext uri="{BB962C8B-B14F-4D97-AF65-F5344CB8AC3E}">
        <p14:creationId xmlns:p14="http://schemas.microsoft.com/office/powerpoint/2010/main" val="354172891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3983</Words>
  <Application>Microsoft Office PowerPoint</Application>
  <PresentationFormat>Presentación en pantalla (4:3)</PresentationFormat>
  <Paragraphs>126</Paragraphs>
  <Slides>45</Slides>
  <Notes>0</Notes>
  <HiddenSlides>0</HiddenSlides>
  <MMClips>0</MMClips>
  <ScaleCrop>false</ScaleCrop>
  <HeadingPairs>
    <vt:vector size="4" baseType="variant">
      <vt:variant>
        <vt:lpstr>Tema</vt:lpstr>
      </vt:variant>
      <vt:variant>
        <vt:i4>1</vt:i4>
      </vt:variant>
      <vt:variant>
        <vt:lpstr>Títulos de diapositiva</vt:lpstr>
      </vt:variant>
      <vt:variant>
        <vt:i4>45</vt:i4>
      </vt:variant>
    </vt:vector>
  </HeadingPairs>
  <TitlesOfParts>
    <vt:vector size="46" baseType="lpstr">
      <vt:lpstr>Tema de Office</vt:lpstr>
      <vt:lpstr>La Culpa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Culpa</dc:title>
  <dc:creator>Silvio</dc:creator>
  <cp:lastModifiedBy>Silvio</cp:lastModifiedBy>
  <cp:revision>8</cp:revision>
  <dcterms:created xsi:type="dcterms:W3CDTF">2016-02-04T03:55:38Z</dcterms:created>
  <dcterms:modified xsi:type="dcterms:W3CDTF">2016-02-04T05:09:12Z</dcterms:modified>
</cp:coreProperties>
</file>